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Lst>
  <p:sldSz cy="9906000" cx="68580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97">
          <p15:clr>
            <a:srgbClr val="A4A3A4"/>
          </p15:clr>
        </p15:guide>
        <p15:guide id="2" pos="2160">
          <p15:clr>
            <a:srgbClr val="A4A3A4"/>
          </p15:clr>
        </p15:guide>
        <p15:guide id="3" pos="51">
          <p15:clr>
            <a:srgbClr val="A4A3A4"/>
          </p15:clr>
        </p15:guide>
        <p15:guide id="4" pos="4247">
          <p15:clr>
            <a:srgbClr val="A4A3A4"/>
          </p15:clr>
        </p15:guide>
        <p15:guide id="5" orient="horz" pos="1124">
          <p15:clr>
            <a:srgbClr val="A4A3A4"/>
          </p15:clr>
        </p15:guide>
        <p15:guide id="6" orient="horz" pos="1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97" orient="horz"/>
        <p:guide pos="2160"/>
        <p:guide pos="51"/>
        <p:guide pos="4247"/>
        <p:guide pos="1124" orient="horz"/>
        <p:guide pos="1170"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9413" cy="49371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4763" y="0"/>
            <a:ext cx="2919412" cy="493713"/>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087563" y="739775"/>
            <a:ext cx="2560637"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100" y="4686300"/>
            <a:ext cx="5389563" cy="44402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1013"/>
            <a:ext cx="2919413" cy="49371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4763" y="9371013"/>
            <a:ext cx="2919412" cy="4937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21258211c7_2_0:notes"/>
          <p:cNvSpPr/>
          <p:nvPr>
            <p:ph idx="2" type="sldImg"/>
          </p:nvPr>
        </p:nvSpPr>
        <p:spPr>
          <a:xfrm>
            <a:off x="2087563" y="739775"/>
            <a:ext cx="25605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221258211c7_2_0:notes"/>
          <p:cNvSpPr txBox="1"/>
          <p:nvPr>
            <p:ph idx="1" type="body"/>
          </p:nvPr>
        </p:nvSpPr>
        <p:spPr>
          <a:xfrm>
            <a:off x="673100" y="4686300"/>
            <a:ext cx="5389500" cy="444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221258211c7_2_0:notes"/>
          <p:cNvSpPr txBox="1"/>
          <p:nvPr>
            <p:ph idx="12" type="sldNum"/>
          </p:nvPr>
        </p:nvSpPr>
        <p:spPr>
          <a:xfrm>
            <a:off x="3814763" y="9371013"/>
            <a:ext cx="2919300" cy="493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21258211c7_2_104:notes"/>
          <p:cNvSpPr txBox="1"/>
          <p:nvPr>
            <p:ph idx="1" type="body"/>
          </p:nvPr>
        </p:nvSpPr>
        <p:spPr>
          <a:xfrm>
            <a:off x="673100" y="4686300"/>
            <a:ext cx="5389563" cy="44402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221258211c7_2_104:notes"/>
          <p:cNvSpPr/>
          <p:nvPr>
            <p:ph idx="2" type="sldImg"/>
          </p:nvPr>
        </p:nvSpPr>
        <p:spPr>
          <a:xfrm>
            <a:off x="2087563" y="739775"/>
            <a:ext cx="2560637"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6" name="Shape 16"/>
        <p:cNvGrpSpPr/>
        <p:nvPr/>
      </p:nvGrpSpPr>
      <p:grpSpPr>
        <a:xfrm>
          <a:off x="0" y="0"/>
          <a:ext cx="0" cy="0"/>
          <a:chOff x="0" y="0"/>
          <a:chExt cx="0" cy="0"/>
        </a:xfrm>
      </p:grpSpPr>
      <p:sp>
        <p:nvSpPr>
          <p:cNvPr id="17" name="Google Shape;17;p2"/>
          <p:cNvSpPr txBox="1"/>
          <p:nvPr>
            <p:ph idx="10" type="dt"/>
          </p:nvPr>
        </p:nvSpPr>
        <p:spPr>
          <a:xfrm>
            <a:off x="471488" y="9181397"/>
            <a:ext cx="1543050"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 name="Google Shape;18;p2"/>
          <p:cNvSpPr txBox="1"/>
          <p:nvPr>
            <p:ph idx="11" type="ftr"/>
          </p:nvPr>
        </p:nvSpPr>
        <p:spPr>
          <a:xfrm>
            <a:off x="2271713" y="9181397"/>
            <a:ext cx="2314575"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2" type="sldNum"/>
          </p:nvPr>
        </p:nvSpPr>
        <p:spPr>
          <a:xfrm>
            <a:off x="4843463" y="9181397"/>
            <a:ext cx="1543050" cy="527403"/>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71488" y="527405"/>
            <a:ext cx="5915025" cy="19147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1"/>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6" name="Google Shape;76;p11"/>
          <p:cNvSpPr txBox="1"/>
          <p:nvPr>
            <p:ph idx="10" type="dt"/>
          </p:nvPr>
        </p:nvSpPr>
        <p:spPr>
          <a:xfrm>
            <a:off x="471488" y="9181397"/>
            <a:ext cx="1543050"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1" type="ftr"/>
          </p:nvPr>
        </p:nvSpPr>
        <p:spPr>
          <a:xfrm>
            <a:off x="2271713" y="9181397"/>
            <a:ext cx="2314575"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11"/>
          <p:cNvSpPr txBox="1"/>
          <p:nvPr>
            <p:ph idx="12" type="sldNum"/>
          </p:nvPr>
        </p:nvSpPr>
        <p:spPr>
          <a:xfrm>
            <a:off x="4843463" y="9181397"/>
            <a:ext cx="1543050" cy="527403"/>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1449696" y="3985464"/>
            <a:ext cx="8394877" cy="147875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 name="Google Shape;81;p12"/>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2" name="Google Shape;82;p12"/>
          <p:cNvSpPr txBox="1"/>
          <p:nvPr>
            <p:ph idx="10" type="dt"/>
          </p:nvPr>
        </p:nvSpPr>
        <p:spPr>
          <a:xfrm>
            <a:off x="471488" y="9181397"/>
            <a:ext cx="1543050"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1" type="ftr"/>
          </p:nvPr>
        </p:nvSpPr>
        <p:spPr>
          <a:xfrm>
            <a:off x="2271713" y="9181397"/>
            <a:ext cx="2314575"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12"/>
          <p:cNvSpPr txBox="1"/>
          <p:nvPr>
            <p:ph idx="12" type="sldNum"/>
          </p:nvPr>
        </p:nvSpPr>
        <p:spPr>
          <a:xfrm>
            <a:off x="4843463" y="9181397"/>
            <a:ext cx="1543050" cy="527403"/>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93" name="Shape 93"/>
        <p:cNvGrpSpPr/>
        <p:nvPr/>
      </p:nvGrpSpPr>
      <p:grpSpPr>
        <a:xfrm>
          <a:off x="0" y="0"/>
          <a:ext cx="0" cy="0"/>
          <a:chOff x="0" y="0"/>
          <a:chExt cx="0" cy="0"/>
        </a:xfrm>
      </p:grpSpPr>
      <p:sp>
        <p:nvSpPr>
          <p:cNvPr id="94" name="Google Shape;94;p14"/>
          <p:cNvSpPr txBox="1"/>
          <p:nvPr>
            <p:ph idx="10" type="dt"/>
          </p:nvPr>
        </p:nvSpPr>
        <p:spPr>
          <a:xfrm>
            <a:off x="471488" y="9182100"/>
            <a:ext cx="1543050" cy="527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4"/>
          <p:cNvSpPr txBox="1"/>
          <p:nvPr>
            <p:ph idx="11" type="ftr"/>
          </p:nvPr>
        </p:nvSpPr>
        <p:spPr>
          <a:xfrm>
            <a:off x="2271713" y="9182100"/>
            <a:ext cx="2314575" cy="5270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4"/>
          <p:cNvSpPr txBox="1"/>
          <p:nvPr>
            <p:ph idx="12" type="sldNum"/>
          </p:nvPr>
        </p:nvSpPr>
        <p:spPr>
          <a:xfrm>
            <a:off x="4843463" y="9182100"/>
            <a:ext cx="1543050" cy="527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97" name="Shape 97"/>
        <p:cNvGrpSpPr/>
        <p:nvPr/>
      </p:nvGrpSpPr>
      <p:grpSpPr>
        <a:xfrm>
          <a:off x="0" y="0"/>
          <a:ext cx="0" cy="0"/>
          <a:chOff x="0" y="0"/>
          <a:chExt cx="0" cy="0"/>
        </a:xfrm>
      </p:grpSpPr>
      <p:sp>
        <p:nvSpPr>
          <p:cNvPr id="98" name="Google Shape;98;p15"/>
          <p:cNvSpPr txBox="1"/>
          <p:nvPr>
            <p:ph type="ctrTitle"/>
          </p:nvPr>
        </p:nvSpPr>
        <p:spPr>
          <a:xfrm>
            <a:off x="857250" y="1620838"/>
            <a:ext cx="5143500" cy="34496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5"/>
          <p:cNvSpPr txBox="1"/>
          <p:nvPr>
            <p:ph idx="1" type="subTitle"/>
          </p:nvPr>
        </p:nvSpPr>
        <p:spPr>
          <a:xfrm>
            <a:off x="857250" y="5202238"/>
            <a:ext cx="5143500" cy="23923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0" name="Google Shape;100;p15"/>
          <p:cNvSpPr txBox="1"/>
          <p:nvPr>
            <p:ph idx="10" type="dt"/>
          </p:nvPr>
        </p:nvSpPr>
        <p:spPr>
          <a:xfrm>
            <a:off x="471488" y="9182100"/>
            <a:ext cx="1543050" cy="527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5"/>
          <p:cNvSpPr txBox="1"/>
          <p:nvPr>
            <p:ph idx="11" type="ftr"/>
          </p:nvPr>
        </p:nvSpPr>
        <p:spPr>
          <a:xfrm>
            <a:off x="2271713" y="9182100"/>
            <a:ext cx="2314575" cy="5270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5"/>
          <p:cNvSpPr txBox="1"/>
          <p:nvPr>
            <p:ph idx="12" type="sldNum"/>
          </p:nvPr>
        </p:nvSpPr>
        <p:spPr>
          <a:xfrm>
            <a:off x="4843463" y="9182100"/>
            <a:ext cx="1543050" cy="527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103" name="Shape 103"/>
        <p:cNvGrpSpPr/>
        <p:nvPr/>
      </p:nvGrpSpPr>
      <p:grpSpPr>
        <a:xfrm>
          <a:off x="0" y="0"/>
          <a:ext cx="0" cy="0"/>
          <a:chOff x="0" y="0"/>
          <a:chExt cx="0" cy="0"/>
        </a:xfrm>
      </p:grpSpPr>
      <p:sp>
        <p:nvSpPr>
          <p:cNvPr id="104" name="Google Shape;104;p16"/>
          <p:cNvSpPr txBox="1"/>
          <p:nvPr>
            <p:ph type="title"/>
          </p:nvPr>
        </p:nvSpPr>
        <p:spPr>
          <a:xfrm>
            <a:off x="471488" y="527050"/>
            <a:ext cx="5915025" cy="19145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6"/>
          <p:cNvSpPr txBox="1"/>
          <p:nvPr>
            <p:ph idx="1" type="body"/>
          </p:nvPr>
        </p:nvSpPr>
        <p:spPr>
          <a:xfrm>
            <a:off x="471488" y="2636838"/>
            <a:ext cx="5915025" cy="62849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16"/>
          <p:cNvSpPr txBox="1"/>
          <p:nvPr>
            <p:ph idx="10" type="dt"/>
          </p:nvPr>
        </p:nvSpPr>
        <p:spPr>
          <a:xfrm>
            <a:off x="471488" y="9182100"/>
            <a:ext cx="1543050" cy="527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6"/>
          <p:cNvSpPr txBox="1"/>
          <p:nvPr>
            <p:ph idx="11" type="ftr"/>
          </p:nvPr>
        </p:nvSpPr>
        <p:spPr>
          <a:xfrm>
            <a:off x="2271713" y="9182100"/>
            <a:ext cx="2314575" cy="5270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6"/>
          <p:cNvSpPr txBox="1"/>
          <p:nvPr>
            <p:ph idx="12" type="sldNum"/>
          </p:nvPr>
        </p:nvSpPr>
        <p:spPr>
          <a:xfrm>
            <a:off x="4843463" y="9182100"/>
            <a:ext cx="1543050" cy="527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109" name="Shape 109"/>
        <p:cNvGrpSpPr/>
        <p:nvPr/>
      </p:nvGrpSpPr>
      <p:grpSpPr>
        <a:xfrm>
          <a:off x="0" y="0"/>
          <a:ext cx="0" cy="0"/>
          <a:chOff x="0" y="0"/>
          <a:chExt cx="0" cy="0"/>
        </a:xfrm>
      </p:grpSpPr>
      <p:sp>
        <p:nvSpPr>
          <p:cNvPr id="110" name="Google Shape;110;p17"/>
          <p:cNvSpPr txBox="1"/>
          <p:nvPr>
            <p:ph type="title"/>
          </p:nvPr>
        </p:nvSpPr>
        <p:spPr>
          <a:xfrm>
            <a:off x="468313" y="2470150"/>
            <a:ext cx="5915025" cy="4119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7"/>
          <p:cNvSpPr txBox="1"/>
          <p:nvPr>
            <p:ph idx="1" type="body"/>
          </p:nvPr>
        </p:nvSpPr>
        <p:spPr>
          <a:xfrm>
            <a:off x="468313" y="6629400"/>
            <a:ext cx="5915025" cy="21669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2" name="Google Shape;112;p17"/>
          <p:cNvSpPr txBox="1"/>
          <p:nvPr>
            <p:ph idx="10" type="dt"/>
          </p:nvPr>
        </p:nvSpPr>
        <p:spPr>
          <a:xfrm>
            <a:off x="471488" y="9182100"/>
            <a:ext cx="1543050" cy="527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7"/>
          <p:cNvSpPr txBox="1"/>
          <p:nvPr>
            <p:ph idx="11" type="ftr"/>
          </p:nvPr>
        </p:nvSpPr>
        <p:spPr>
          <a:xfrm>
            <a:off x="2271713" y="9182100"/>
            <a:ext cx="2314575" cy="5270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7"/>
          <p:cNvSpPr txBox="1"/>
          <p:nvPr>
            <p:ph idx="12" type="sldNum"/>
          </p:nvPr>
        </p:nvSpPr>
        <p:spPr>
          <a:xfrm>
            <a:off x="4843463" y="9182100"/>
            <a:ext cx="1543050" cy="527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115" name="Shape 115"/>
        <p:cNvGrpSpPr/>
        <p:nvPr/>
      </p:nvGrpSpPr>
      <p:grpSpPr>
        <a:xfrm>
          <a:off x="0" y="0"/>
          <a:ext cx="0" cy="0"/>
          <a:chOff x="0" y="0"/>
          <a:chExt cx="0" cy="0"/>
        </a:xfrm>
      </p:grpSpPr>
      <p:sp>
        <p:nvSpPr>
          <p:cNvPr id="116" name="Google Shape;116;p18"/>
          <p:cNvSpPr txBox="1"/>
          <p:nvPr>
            <p:ph type="title"/>
          </p:nvPr>
        </p:nvSpPr>
        <p:spPr>
          <a:xfrm>
            <a:off x="471488" y="527050"/>
            <a:ext cx="5915025" cy="19145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8"/>
          <p:cNvSpPr txBox="1"/>
          <p:nvPr>
            <p:ph idx="1" type="body"/>
          </p:nvPr>
        </p:nvSpPr>
        <p:spPr>
          <a:xfrm>
            <a:off x="471488" y="2636838"/>
            <a:ext cx="2881312" cy="62849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8"/>
          <p:cNvSpPr txBox="1"/>
          <p:nvPr>
            <p:ph idx="2" type="body"/>
          </p:nvPr>
        </p:nvSpPr>
        <p:spPr>
          <a:xfrm>
            <a:off x="3505200" y="2636838"/>
            <a:ext cx="2881313" cy="62849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8"/>
          <p:cNvSpPr txBox="1"/>
          <p:nvPr>
            <p:ph idx="10" type="dt"/>
          </p:nvPr>
        </p:nvSpPr>
        <p:spPr>
          <a:xfrm>
            <a:off x="471488" y="9182100"/>
            <a:ext cx="1543050" cy="527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8"/>
          <p:cNvSpPr txBox="1"/>
          <p:nvPr>
            <p:ph idx="11" type="ftr"/>
          </p:nvPr>
        </p:nvSpPr>
        <p:spPr>
          <a:xfrm>
            <a:off x="2271713" y="9182100"/>
            <a:ext cx="2314575" cy="5270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8"/>
          <p:cNvSpPr txBox="1"/>
          <p:nvPr>
            <p:ph idx="12" type="sldNum"/>
          </p:nvPr>
        </p:nvSpPr>
        <p:spPr>
          <a:xfrm>
            <a:off x="4843463" y="9182100"/>
            <a:ext cx="1543050" cy="527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122" name="Shape 122"/>
        <p:cNvGrpSpPr/>
        <p:nvPr/>
      </p:nvGrpSpPr>
      <p:grpSpPr>
        <a:xfrm>
          <a:off x="0" y="0"/>
          <a:ext cx="0" cy="0"/>
          <a:chOff x="0" y="0"/>
          <a:chExt cx="0" cy="0"/>
        </a:xfrm>
      </p:grpSpPr>
      <p:sp>
        <p:nvSpPr>
          <p:cNvPr id="123" name="Google Shape;123;p19"/>
          <p:cNvSpPr txBox="1"/>
          <p:nvPr>
            <p:ph type="title"/>
          </p:nvPr>
        </p:nvSpPr>
        <p:spPr>
          <a:xfrm>
            <a:off x="473075" y="527050"/>
            <a:ext cx="5915025" cy="19145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9"/>
          <p:cNvSpPr txBox="1"/>
          <p:nvPr>
            <p:ph idx="1" type="body"/>
          </p:nvPr>
        </p:nvSpPr>
        <p:spPr>
          <a:xfrm>
            <a:off x="473075" y="2428875"/>
            <a:ext cx="2900363" cy="118903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p19"/>
          <p:cNvSpPr txBox="1"/>
          <p:nvPr>
            <p:ph idx="2" type="body"/>
          </p:nvPr>
        </p:nvSpPr>
        <p:spPr>
          <a:xfrm>
            <a:off x="473075" y="3617913"/>
            <a:ext cx="2900363" cy="5322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19"/>
          <p:cNvSpPr txBox="1"/>
          <p:nvPr>
            <p:ph idx="3" type="body"/>
          </p:nvPr>
        </p:nvSpPr>
        <p:spPr>
          <a:xfrm>
            <a:off x="3471863" y="2428875"/>
            <a:ext cx="2916237" cy="118903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19"/>
          <p:cNvSpPr txBox="1"/>
          <p:nvPr>
            <p:ph idx="4" type="body"/>
          </p:nvPr>
        </p:nvSpPr>
        <p:spPr>
          <a:xfrm>
            <a:off x="3471863" y="3617913"/>
            <a:ext cx="2916237" cy="5322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19"/>
          <p:cNvSpPr txBox="1"/>
          <p:nvPr>
            <p:ph idx="10" type="dt"/>
          </p:nvPr>
        </p:nvSpPr>
        <p:spPr>
          <a:xfrm>
            <a:off x="471488" y="9182100"/>
            <a:ext cx="1543050" cy="527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9"/>
          <p:cNvSpPr txBox="1"/>
          <p:nvPr>
            <p:ph idx="11" type="ftr"/>
          </p:nvPr>
        </p:nvSpPr>
        <p:spPr>
          <a:xfrm>
            <a:off x="2271713" y="9182100"/>
            <a:ext cx="2314575" cy="5270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9"/>
          <p:cNvSpPr txBox="1"/>
          <p:nvPr>
            <p:ph idx="12" type="sldNum"/>
          </p:nvPr>
        </p:nvSpPr>
        <p:spPr>
          <a:xfrm>
            <a:off x="4843463" y="9182100"/>
            <a:ext cx="1543050" cy="527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131" name="Shape 131"/>
        <p:cNvGrpSpPr/>
        <p:nvPr/>
      </p:nvGrpSpPr>
      <p:grpSpPr>
        <a:xfrm>
          <a:off x="0" y="0"/>
          <a:ext cx="0" cy="0"/>
          <a:chOff x="0" y="0"/>
          <a:chExt cx="0" cy="0"/>
        </a:xfrm>
      </p:grpSpPr>
      <p:sp>
        <p:nvSpPr>
          <p:cNvPr id="132" name="Google Shape;132;p20"/>
          <p:cNvSpPr txBox="1"/>
          <p:nvPr>
            <p:ph type="title"/>
          </p:nvPr>
        </p:nvSpPr>
        <p:spPr>
          <a:xfrm>
            <a:off x="471488" y="527050"/>
            <a:ext cx="5915025" cy="19145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0"/>
          <p:cNvSpPr txBox="1"/>
          <p:nvPr>
            <p:ph idx="10" type="dt"/>
          </p:nvPr>
        </p:nvSpPr>
        <p:spPr>
          <a:xfrm>
            <a:off x="471488" y="9182100"/>
            <a:ext cx="1543050" cy="527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0"/>
          <p:cNvSpPr txBox="1"/>
          <p:nvPr>
            <p:ph idx="11" type="ftr"/>
          </p:nvPr>
        </p:nvSpPr>
        <p:spPr>
          <a:xfrm>
            <a:off x="2271713" y="9182100"/>
            <a:ext cx="2314575" cy="5270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0"/>
          <p:cNvSpPr txBox="1"/>
          <p:nvPr>
            <p:ph idx="12" type="sldNum"/>
          </p:nvPr>
        </p:nvSpPr>
        <p:spPr>
          <a:xfrm>
            <a:off x="4843463" y="9182100"/>
            <a:ext cx="1543050" cy="527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136" name="Shape 136"/>
        <p:cNvGrpSpPr/>
        <p:nvPr/>
      </p:nvGrpSpPr>
      <p:grpSpPr>
        <a:xfrm>
          <a:off x="0" y="0"/>
          <a:ext cx="0" cy="0"/>
          <a:chOff x="0" y="0"/>
          <a:chExt cx="0" cy="0"/>
        </a:xfrm>
      </p:grpSpPr>
      <p:sp>
        <p:nvSpPr>
          <p:cNvPr id="137" name="Google Shape;137;p21"/>
          <p:cNvSpPr txBox="1"/>
          <p:nvPr>
            <p:ph type="title"/>
          </p:nvPr>
        </p:nvSpPr>
        <p:spPr>
          <a:xfrm>
            <a:off x="473075" y="660400"/>
            <a:ext cx="2211388"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1"/>
          <p:cNvSpPr txBox="1"/>
          <p:nvPr>
            <p:ph idx="1" type="body"/>
          </p:nvPr>
        </p:nvSpPr>
        <p:spPr>
          <a:xfrm>
            <a:off x="2916238" y="1425575"/>
            <a:ext cx="3471862" cy="7040563"/>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9" name="Google Shape;139;p21"/>
          <p:cNvSpPr txBox="1"/>
          <p:nvPr>
            <p:ph idx="2" type="body"/>
          </p:nvPr>
        </p:nvSpPr>
        <p:spPr>
          <a:xfrm>
            <a:off x="473075" y="2971800"/>
            <a:ext cx="2211388" cy="5505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21"/>
          <p:cNvSpPr txBox="1"/>
          <p:nvPr>
            <p:ph idx="10" type="dt"/>
          </p:nvPr>
        </p:nvSpPr>
        <p:spPr>
          <a:xfrm>
            <a:off x="471488" y="9182100"/>
            <a:ext cx="1543050" cy="527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1"/>
          <p:cNvSpPr txBox="1"/>
          <p:nvPr>
            <p:ph idx="11" type="ftr"/>
          </p:nvPr>
        </p:nvSpPr>
        <p:spPr>
          <a:xfrm>
            <a:off x="2271713" y="9182100"/>
            <a:ext cx="2314575" cy="5270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1"/>
          <p:cNvSpPr txBox="1"/>
          <p:nvPr>
            <p:ph idx="12" type="sldNum"/>
          </p:nvPr>
        </p:nvSpPr>
        <p:spPr>
          <a:xfrm>
            <a:off x="4843463" y="9182100"/>
            <a:ext cx="1543050" cy="527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20" name="Shape 20"/>
        <p:cNvGrpSpPr/>
        <p:nvPr/>
      </p:nvGrpSpPr>
      <p:grpSpPr>
        <a:xfrm>
          <a:off x="0" y="0"/>
          <a:ext cx="0" cy="0"/>
          <a:chOff x="0" y="0"/>
          <a:chExt cx="0" cy="0"/>
        </a:xfrm>
      </p:grpSpPr>
      <p:sp>
        <p:nvSpPr>
          <p:cNvPr id="21" name="Google Shape;21;p3"/>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3"/>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3" name="Google Shape;23;p3"/>
          <p:cNvSpPr txBox="1"/>
          <p:nvPr>
            <p:ph idx="10" type="dt"/>
          </p:nvPr>
        </p:nvSpPr>
        <p:spPr>
          <a:xfrm>
            <a:off x="471488" y="9181397"/>
            <a:ext cx="1543050"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1" type="ftr"/>
          </p:nvPr>
        </p:nvSpPr>
        <p:spPr>
          <a:xfrm>
            <a:off x="2271713" y="9181397"/>
            <a:ext cx="2314575"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2" type="sldNum"/>
          </p:nvPr>
        </p:nvSpPr>
        <p:spPr>
          <a:xfrm>
            <a:off x="4843463" y="9181397"/>
            <a:ext cx="1543050" cy="527403"/>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143" name="Shape 143"/>
        <p:cNvGrpSpPr/>
        <p:nvPr/>
      </p:nvGrpSpPr>
      <p:grpSpPr>
        <a:xfrm>
          <a:off x="0" y="0"/>
          <a:ext cx="0" cy="0"/>
          <a:chOff x="0" y="0"/>
          <a:chExt cx="0" cy="0"/>
        </a:xfrm>
      </p:grpSpPr>
      <p:sp>
        <p:nvSpPr>
          <p:cNvPr id="144" name="Google Shape;144;p22"/>
          <p:cNvSpPr txBox="1"/>
          <p:nvPr>
            <p:ph type="title"/>
          </p:nvPr>
        </p:nvSpPr>
        <p:spPr>
          <a:xfrm>
            <a:off x="473075" y="660400"/>
            <a:ext cx="2211388"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2"/>
          <p:cNvSpPr/>
          <p:nvPr>
            <p:ph idx="2" type="pic"/>
          </p:nvPr>
        </p:nvSpPr>
        <p:spPr>
          <a:xfrm>
            <a:off x="2916238" y="1425575"/>
            <a:ext cx="3471862" cy="7040563"/>
          </a:xfrm>
          <a:prstGeom prst="rect">
            <a:avLst/>
          </a:prstGeom>
          <a:noFill/>
          <a:ln>
            <a:noFill/>
          </a:ln>
        </p:spPr>
      </p:sp>
      <p:sp>
        <p:nvSpPr>
          <p:cNvPr id="146" name="Google Shape;146;p22"/>
          <p:cNvSpPr txBox="1"/>
          <p:nvPr>
            <p:ph idx="1" type="body"/>
          </p:nvPr>
        </p:nvSpPr>
        <p:spPr>
          <a:xfrm>
            <a:off x="473075" y="2971800"/>
            <a:ext cx="2211388" cy="5505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7" name="Google Shape;147;p22"/>
          <p:cNvSpPr txBox="1"/>
          <p:nvPr>
            <p:ph idx="10" type="dt"/>
          </p:nvPr>
        </p:nvSpPr>
        <p:spPr>
          <a:xfrm>
            <a:off x="471488" y="9182100"/>
            <a:ext cx="1543050" cy="527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2"/>
          <p:cNvSpPr txBox="1"/>
          <p:nvPr>
            <p:ph idx="11" type="ftr"/>
          </p:nvPr>
        </p:nvSpPr>
        <p:spPr>
          <a:xfrm>
            <a:off x="2271713" y="9182100"/>
            <a:ext cx="2314575" cy="5270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2"/>
          <p:cNvSpPr txBox="1"/>
          <p:nvPr>
            <p:ph idx="12" type="sldNum"/>
          </p:nvPr>
        </p:nvSpPr>
        <p:spPr>
          <a:xfrm>
            <a:off x="4843463" y="9182100"/>
            <a:ext cx="1543050" cy="527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150" name="Shape 150"/>
        <p:cNvGrpSpPr/>
        <p:nvPr/>
      </p:nvGrpSpPr>
      <p:grpSpPr>
        <a:xfrm>
          <a:off x="0" y="0"/>
          <a:ext cx="0" cy="0"/>
          <a:chOff x="0" y="0"/>
          <a:chExt cx="0" cy="0"/>
        </a:xfrm>
      </p:grpSpPr>
      <p:sp>
        <p:nvSpPr>
          <p:cNvPr id="151" name="Google Shape;151;p23"/>
          <p:cNvSpPr txBox="1"/>
          <p:nvPr>
            <p:ph type="title"/>
          </p:nvPr>
        </p:nvSpPr>
        <p:spPr>
          <a:xfrm>
            <a:off x="471488" y="527050"/>
            <a:ext cx="5915025" cy="19145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3"/>
          <p:cNvSpPr txBox="1"/>
          <p:nvPr>
            <p:ph idx="1" type="body"/>
          </p:nvPr>
        </p:nvSpPr>
        <p:spPr>
          <a:xfrm rot="5400000">
            <a:off x="286544" y="2821782"/>
            <a:ext cx="6284912"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23"/>
          <p:cNvSpPr txBox="1"/>
          <p:nvPr>
            <p:ph idx="10" type="dt"/>
          </p:nvPr>
        </p:nvSpPr>
        <p:spPr>
          <a:xfrm>
            <a:off x="471488" y="9182100"/>
            <a:ext cx="1543050" cy="527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3"/>
          <p:cNvSpPr txBox="1"/>
          <p:nvPr>
            <p:ph idx="11" type="ftr"/>
          </p:nvPr>
        </p:nvSpPr>
        <p:spPr>
          <a:xfrm>
            <a:off x="2271713" y="9182100"/>
            <a:ext cx="2314575" cy="5270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3"/>
          <p:cNvSpPr txBox="1"/>
          <p:nvPr>
            <p:ph idx="12" type="sldNum"/>
          </p:nvPr>
        </p:nvSpPr>
        <p:spPr>
          <a:xfrm>
            <a:off x="4843463" y="9182100"/>
            <a:ext cx="1543050" cy="527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156" name="Shape 156"/>
        <p:cNvGrpSpPr/>
        <p:nvPr/>
      </p:nvGrpSpPr>
      <p:grpSpPr>
        <a:xfrm>
          <a:off x="0" y="0"/>
          <a:ext cx="0" cy="0"/>
          <a:chOff x="0" y="0"/>
          <a:chExt cx="0" cy="0"/>
        </a:xfrm>
      </p:grpSpPr>
      <p:sp>
        <p:nvSpPr>
          <p:cNvPr id="157" name="Google Shape;157;p24"/>
          <p:cNvSpPr txBox="1"/>
          <p:nvPr>
            <p:ph type="title"/>
          </p:nvPr>
        </p:nvSpPr>
        <p:spPr>
          <a:xfrm rot="5400000">
            <a:off x="1450181" y="3985419"/>
            <a:ext cx="8394700" cy="14779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4"/>
          <p:cNvSpPr txBox="1"/>
          <p:nvPr>
            <p:ph idx="1" type="body"/>
          </p:nvPr>
        </p:nvSpPr>
        <p:spPr>
          <a:xfrm rot="5400000">
            <a:off x="-1583531" y="2582069"/>
            <a:ext cx="8394700" cy="42846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24"/>
          <p:cNvSpPr txBox="1"/>
          <p:nvPr>
            <p:ph idx="10" type="dt"/>
          </p:nvPr>
        </p:nvSpPr>
        <p:spPr>
          <a:xfrm>
            <a:off x="471488" y="9182100"/>
            <a:ext cx="1543050" cy="527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4"/>
          <p:cNvSpPr txBox="1"/>
          <p:nvPr>
            <p:ph idx="11" type="ftr"/>
          </p:nvPr>
        </p:nvSpPr>
        <p:spPr>
          <a:xfrm>
            <a:off x="2271713" y="9182100"/>
            <a:ext cx="2314575" cy="5270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24"/>
          <p:cNvSpPr txBox="1"/>
          <p:nvPr>
            <p:ph idx="12" type="sldNum"/>
          </p:nvPr>
        </p:nvSpPr>
        <p:spPr>
          <a:xfrm>
            <a:off x="4843463" y="9182100"/>
            <a:ext cx="1543050" cy="527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471488" y="527405"/>
            <a:ext cx="5915025" cy="19147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4"/>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9" name="Google Shape;29;p4"/>
          <p:cNvSpPr txBox="1"/>
          <p:nvPr>
            <p:ph idx="10" type="dt"/>
          </p:nvPr>
        </p:nvSpPr>
        <p:spPr>
          <a:xfrm>
            <a:off x="471488" y="9181397"/>
            <a:ext cx="1543050"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1" type="ftr"/>
          </p:nvPr>
        </p:nvSpPr>
        <p:spPr>
          <a:xfrm>
            <a:off x="2271713" y="9181397"/>
            <a:ext cx="2314575"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2" type="sldNum"/>
          </p:nvPr>
        </p:nvSpPr>
        <p:spPr>
          <a:xfrm>
            <a:off x="4843463" y="9181397"/>
            <a:ext cx="1543050" cy="527403"/>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 name="Google Shape;34;p5"/>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35" name="Google Shape;35;p5"/>
          <p:cNvSpPr txBox="1"/>
          <p:nvPr>
            <p:ph idx="10" type="dt"/>
          </p:nvPr>
        </p:nvSpPr>
        <p:spPr>
          <a:xfrm>
            <a:off x="471488" y="9181397"/>
            <a:ext cx="1543050"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1" type="ftr"/>
          </p:nvPr>
        </p:nvSpPr>
        <p:spPr>
          <a:xfrm>
            <a:off x="2271713" y="9181397"/>
            <a:ext cx="2314575"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2" type="sldNum"/>
          </p:nvPr>
        </p:nvSpPr>
        <p:spPr>
          <a:xfrm>
            <a:off x="4843463" y="9181397"/>
            <a:ext cx="1543050" cy="527403"/>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471488" y="527405"/>
            <a:ext cx="5915025" cy="19147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6"/>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1" name="Google Shape;41;p6"/>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471488" y="9181397"/>
            <a:ext cx="1543050"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2271713" y="9181397"/>
            <a:ext cx="2314575"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4843463" y="9181397"/>
            <a:ext cx="1543050" cy="527403"/>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472381" y="527405"/>
            <a:ext cx="5915025" cy="19147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7"/>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8" name="Google Shape;48;p7"/>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9" name="Google Shape;49;p7"/>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50" name="Google Shape;50;p7"/>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1" name="Google Shape;51;p7"/>
          <p:cNvSpPr txBox="1"/>
          <p:nvPr>
            <p:ph idx="10" type="dt"/>
          </p:nvPr>
        </p:nvSpPr>
        <p:spPr>
          <a:xfrm>
            <a:off x="471488" y="9181397"/>
            <a:ext cx="1543050"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2271713" y="9181397"/>
            <a:ext cx="2314575"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4843463" y="9181397"/>
            <a:ext cx="1543050" cy="527403"/>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54" name="Shape 54"/>
        <p:cNvGrpSpPr/>
        <p:nvPr/>
      </p:nvGrpSpPr>
      <p:grpSpPr>
        <a:xfrm>
          <a:off x="0" y="0"/>
          <a:ext cx="0" cy="0"/>
          <a:chOff x="0" y="0"/>
          <a:chExt cx="0" cy="0"/>
        </a:xfrm>
      </p:grpSpPr>
      <p:sp>
        <p:nvSpPr>
          <p:cNvPr id="55" name="Google Shape;55;p8"/>
          <p:cNvSpPr txBox="1"/>
          <p:nvPr>
            <p:ph type="title"/>
          </p:nvPr>
        </p:nvSpPr>
        <p:spPr>
          <a:xfrm>
            <a:off x="471488" y="527405"/>
            <a:ext cx="5915025" cy="19147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8"/>
          <p:cNvSpPr txBox="1"/>
          <p:nvPr>
            <p:ph idx="10" type="dt"/>
          </p:nvPr>
        </p:nvSpPr>
        <p:spPr>
          <a:xfrm>
            <a:off x="471488" y="9181397"/>
            <a:ext cx="1543050"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1" type="ftr"/>
          </p:nvPr>
        </p:nvSpPr>
        <p:spPr>
          <a:xfrm>
            <a:off x="2271713" y="9181397"/>
            <a:ext cx="2314575"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8" name="Google Shape;58;p8"/>
          <p:cNvSpPr txBox="1"/>
          <p:nvPr>
            <p:ph idx="12" type="sldNum"/>
          </p:nvPr>
        </p:nvSpPr>
        <p:spPr>
          <a:xfrm>
            <a:off x="4843463" y="9181397"/>
            <a:ext cx="1543050" cy="527403"/>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9"/>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62" name="Google Shape;62;p9"/>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63" name="Google Shape;63;p9"/>
          <p:cNvSpPr txBox="1"/>
          <p:nvPr>
            <p:ph idx="10" type="dt"/>
          </p:nvPr>
        </p:nvSpPr>
        <p:spPr>
          <a:xfrm>
            <a:off x="471488" y="9181397"/>
            <a:ext cx="1543050"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1" type="ftr"/>
          </p:nvPr>
        </p:nvSpPr>
        <p:spPr>
          <a:xfrm>
            <a:off x="2271713" y="9181397"/>
            <a:ext cx="2314575"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 name="Google Shape;65;p9"/>
          <p:cNvSpPr txBox="1"/>
          <p:nvPr>
            <p:ph idx="12" type="sldNum"/>
          </p:nvPr>
        </p:nvSpPr>
        <p:spPr>
          <a:xfrm>
            <a:off x="4843463" y="9181397"/>
            <a:ext cx="1543050" cy="527403"/>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10"/>
          <p:cNvSpPr/>
          <p:nvPr>
            <p:ph idx="2" type="pic"/>
          </p:nvPr>
        </p:nvSpPr>
        <p:spPr>
          <a:xfrm>
            <a:off x="2915543" y="1426283"/>
            <a:ext cx="3471863" cy="7039681"/>
          </a:xfrm>
          <a:prstGeom prst="rect">
            <a:avLst/>
          </a:prstGeom>
          <a:noFill/>
          <a:ln>
            <a:noFill/>
          </a:ln>
        </p:spPr>
      </p:sp>
      <p:sp>
        <p:nvSpPr>
          <p:cNvPr id="69" name="Google Shape;69;p10"/>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70" name="Google Shape;70;p10"/>
          <p:cNvSpPr txBox="1"/>
          <p:nvPr>
            <p:ph idx="10" type="dt"/>
          </p:nvPr>
        </p:nvSpPr>
        <p:spPr>
          <a:xfrm>
            <a:off x="471488" y="9181397"/>
            <a:ext cx="1543050"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1" type="ftr"/>
          </p:nvPr>
        </p:nvSpPr>
        <p:spPr>
          <a:xfrm>
            <a:off x="2271713" y="9181397"/>
            <a:ext cx="2314575" cy="52740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12" type="sldNum"/>
          </p:nvPr>
        </p:nvSpPr>
        <p:spPr>
          <a:xfrm>
            <a:off x="4843463" y="9181397"/>
            <a:ext cx="1543050" cy="527403"/>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nvSpPr>
        <p:spPr>
          <a:xfrm>
            <a:off x="5001260" y="81932"/>
            <a:ext cx="1787398" cy="27699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PRESS RELEASE</a:t>
            </a:r>
            <a:endParaRPr b="1" i="0" sz="1200" u="none" cap="none" strike="noStrike">
              <a:solidFill>
                <a:schemeClr val="dk1"/>
              </a:solidFill>
              <a:latin typeface="Arial"/>
              <a:ea typeface="Arial"/>
              <a:cs typeface="Arial"/>
              <a:sym typeface="Arial"/>
            </a:endParaRPr>
          </a:p>
        </p:txBody>
      </p:sp>
      <p:pic>
        <p:nvPicPr>
          <p:cNvPr id="11" name="Google Shape;11;p1"/>
          <p:cNvPicPr preferRelativeResize="0"/>
          <p:nvPr/>
        </p:nvPicPr>
        <p:blipFill rotWithShape="1">
          <a:blip r:embed="rId1">
            <a:alphaModFix/>
          </a:blip>
          <a:srcRect b="0" l="0" r="0" t="0"/>
          <a:stretch/>
        </p:blipFill>
        <p:spPr>
          <a:xfrm>
            <a:off x="116632" y="81932"/>
            <a:ext cx="2352248" cy="282177"/>
          </a:xfrm>
          <a:prstGeom prst="rect">
            <a:avLst/>
          </a:prstGeom>
          <a:noFill/>
          <a:ln>
            <a:noFill/>
          </a:ln>
        </p:spPr>
      </p:pic>
      <p:sp>
        <p:nvSpPr>
          <p:cNvPr id="12" name="Google Shape;12;p1"/>
          <p:cNvSpPr/>
          <p:nvPr/>
        </p:nvSpPr>
        <p:spPr>
          <a:xfrm>
            <a:off x="0" y="646216"/>
            <a:ext cx="6858000" cy="102203"/>
          </a:xfrm>
          <a:prstGeom prst="rect">
            <a:avLst/>
          </a:prstGeom>
          <a:solidFill>
            <a:srgbClr val="7F7F7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F2F2F2"/>
              </a:solidFill>
              <a:latin typeface="Calibri"/>
              <a:ea typeface="Calibri"/>
              <a:cs typeface="Calibri"/>
              <a:sym typeface="Calibri"/>
            </a:endParaRPr>
          </a:p>
        </p:txBody>
      </p:sp>
      <p:sp>
        <p:nvSpPr>
          <p:cNvPr id="13" name="Google Shape;13;p1"/>
          <p:cNvSpPr/>
          <p:nvPr/>
        </p:nvSpPr>
        <p:spPr>
          <a:xfrm>
            <a:off x="88920" y="9252585"/>
            <a:ext cx="6653193" cy="59485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txBox="1"/>
          <p:nvPr/>
        </p:nvSpPr>
        <p:spPr>
          <a:xfrm>
            <a:off x="2332611" y="9132745"/>
            <a:ext cx="2204450" cy="23852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4761"/>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pic>
        <p:nvPicPr>
          <p:cNvPr id="15" name="Google Shape;15;p1"/>
          <p:cNvPicPr preferRelativeResize="0"/>
          <p:nvPr/>
        </p:nvPicPr>
        <p:blipFill rotWithShape="1">
          <a:blip r:embed="rId2">
            <a:alphaModFix/>
          </a:blip>
          <a:srcRect b="0" l="0" r="0" t="0"/>
          <a:stretch/>
        </p:blipFill>
        <p:spPr>
          <a:xfrm>
            <a:off x="106472" y="426788"/>
            <a:ext cx="2340000" cy="1800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3"/>
          <p:cNvSpPr txBox="1"/>
          <p:nvPr>
            <p:ph type="title"/>
          </p:nvPr>
        </p:nvSpPr>
        <p:spPr>
          <a:xfrm>
            <a:off x="471488" y="527050"/>
            <a:ext cx="5915025" cy="191452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 name="Google Shape;87;p13"/>
          <p:cNvSpPr txBox="1"/>
          <p:nvPr>
            <p:ph idx="1" type="body"/>
          </p:nvPr>
        </p:nvSpPr>
        <p:spPr>
          <a:xfrm>
            <a:off x="471488" y="2636838"/>
            <a:ext cx="5915025" cy="6284912"/>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8" name="Google Shape;88;p13"/>
          <p:cNvSpPr txBox="1"/>
          <p:nvPr>
            <p:ph idx="10" type="dt"/>
          </p:nvPr>
        </p:nvSpPr>
        <p:spPr>
          <a:xfrm>
            <a:off x="471488" y="9182100"/>
            <a:ext cx="1543050" cy="5270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9" name="Google Shape;89;p13"/>
          <p:cNvSpPr txBox="1"/>
          <p:nvPr>
            <p:ph idx="11" type="ftr"/>
          </p:nvPr>
        </p:nvSpPr>
        <p:spPr>
          <a:xfrm>
            <a:off x="2271713" y="9182100"/>
            <a:ext cx="2314575" cy="52705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0" name="Google Shape;90;p13"/>
          <p:cNvSpPr txBox="1"/>
          <p:nvPr>
            <p:ph idx="12" type="sldNum"/>
          </p:nvPr>
        </p:nvSpPr>
        <p:spPr>
          <a:xfrm>
            <a:off x="4843463" y="9182100"/>
            <a:ext cx="1543050" cy="5270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
        <p:nvSpPr>
          <p:cNvPr id="91" name="Google Shape;91;p13"/>
          <p:cNvSpPr/>
          <p:nvPr/>
        </p:nvSpPr>
        <p:spPr>
          <a:xfrm>
            <a:off x="44450" y="9252585"/>
            <a:ext cx="6769100" cy="59485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2" name="Google Shape;92;p13"/>
          <p:cNvSpPr txBox="1"/>
          <p:nvPr/>
        </p:nvSpPr>
        <p:spPr>
          <a:xfrm>
            <a:off x="2332611" y="9132745"/>
            <a:ext cx="2204450" cy="23852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4761"/>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www.oisixradaichi.co.jp/" TargetMode="External"/><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p:nvPr/>
        </p:nvSpPr>
        <p:spPr>
          <a:xfrm>
            <a:off x="102699" y="1123416"/>
            <a:ext cx="6639300" cy="76530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p25"/>
          <p:cNvSpPr txBox="1"/>
          <p:nvPr/>
        </p:nvSpPr>
        <p:spPr>
          <a:xfrm>
            <a:off x="5261391" y="880341"/>
            <a:ext cx="1512900" cy="203100"/>
          </a:xfrm>
          <a:prstGeom prst="rect">
            <a:avLst/>
          </a:prstGeom>
          <a:noFill/>
          <a:ln>
            <a:noFill/>
          </a:ln>
        </p:spPr>
        <p:txBody>
          <a:bodyPr anchorCtr="0" anchor="t" bIns="50375" lIns="100775" spcFirstLastPara="1" rIns="100775" wrap="square" tIns="50375">
            <a:noAutofit/>
          </a:bodyPr>
          <a:lstStyle/>
          <a:p>
            <a:pPr indent="0" lvl="0" marL="0" marR="0" rtl="0" algn="r">
              <a:lnSpc>
                <a:spcPct val="100000"/>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 202</a:t>
            </a:r>
            <a:r>
              <a:rPr lang="ja-JP" sz="1050">
                <a:solidFill>
                  <a:schemeClr val="dk1"/>
                </a:solidFill>
                <a:latin typeface="Meiryo"/>
                <a:ea typeface="Meiryo"/>
                <a:cs typeface="Meiryo"/>
                <a:sym typeface="Meiryo"/>
              </a:rPr>
              <a:t>4</a:t>
            </a:r>
            <a:r>
              <a:rPr b="0" i="0" lang="ja-JP" sz="1050" u="none" cap="none" strike="noStrike">
                <a:solidFill>
                  <a:schemeClr val="dk1"/>
                </a:solidFill>
                <a:latin typeface="Meiryo"/>
                <a:ea typeface="Meiryo"/>
                <a:cs typeface="Meiryo"/>
                <a:sym typeface="Meiryo"/>
              </a:rPr>
              <a:t>年</a:t>
            </a:r>
            <a:r>
              <a:rPr lang="ja-JP" sz="1050">
                <a:solidFill>
                  <a:schemeClr val="dk1"/>
                </a:solidFill>
                <a:latin typeface="Meiryo"/>
                <a:ea typeface="Meiryo"/>
                <a:cs typeface="Meiryo"/>
                <a:sym typeface="Meiryo"/>
              </a:rPr>
              <a:t>7</a:t>
            </a:r>
            <a:r>
              <a:rPr b="0" i="0" lang="ja-JP" sz="1050" u="none" cap="none" strike="noStrike">
                <a:solidFill>
                  <a:schemeClr val="dk1"/>
                </a:solidFill>
                <a:latin typeface="Meiryo"/>
                <a:ea typeface="Meiryo"/>
                <a:cs typeface="Meiryo"/>
                <a:sym typeface="Meiryo"/>
              </a:rPr>
              <a:t>月</a:t>
            </a:r>
            <a:r>
              <a:rPr lang="ja-JP" sz="1050">
                <a:solidFill>
                  <a:schemeClr val="dk1"/>
                </a:solidFill>
                <a:latin typeface="Meiryo"/>
                <a:ea typeface="Meiryo"/>
                <a:cs typeface="Meiryo"/>
                <a:sym typeface="Meiryo"/>
              </a:rPr>
              <a:t>1</a:t>
            </a:r>
            <a:r>
              <a:rPr b="0" i="0" lang="ja-JP" sz="1050" u="none" cap="none" strike="noStrike">
                <a:solidFill>
                  <a:schemeClr val="dk1"/>
                </a:solidFill>
                <a:latin typeface="Meiryo"/>
                <a:ea typeface="Meiryo"/>
                <a:cs typeface="Meiryo"/>
                <a:sym typeface="Meiryo"/>
              </a:rPr>
              <a:t>日</a:t>
            </a:r>
            <a:endParaRPr b="0" i="0" sz="1050" u="none" cap="none" strike="noStrike">
              <a:solidFill>
                <a:schemeClr val="dk1"/>
              </a:solidFill>
              <a:latin typeface="Meiryo"/>
              <a:ea typeface="Meiryo"/>
              <a:cs typeface="Meiryo"/>
              <a:sym typeface="Meiryo"/>
            </a:endParaRPr>
          </a:p>
        </p:txBody>
      </p:sp>
      <p:sp>
        <p:nvSpPr>
          <p:cNvPr id="169" name="Google Shape;169;p25"/>
          <p:cNvSpPr txBox="1"/>
          <p:nvPr/>
        </p:nvSpPr>
        <p:spPr>
          <a:xfrm>
            <a:off x="88920" y="1180870"/>
            <a:ext cx="66744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ja-JP" sz="1400" u="none" cap="none" strike="noStrike">
                <a:solidFill>
                  <a:schemeClr val="dk1"/>
                </a:solidFill>
                <a:latin typeface="Meiryo"/>
                <a:ea typeface="Meiryo"/>
                <a:cs typeface="Meiryo"/>
                <a:sym typeface="Meiryo"/>
              </a:rPr>
              <a:t>オイシックス・ラ・大地</a:t>
            </a:r>
            <a:endParaRPr b="1">
              <a:solidFill>
                <a:schemeClr val="dk1"/>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1200"/>
              <a:buFont typeface="Arial"/>
              <a:buNone/>
            </a:pPr>
            <a:r>
              <a:rPr b="1" lang="ja-JP">
                <a:solidFill>
                  <a:schemeClr val="dk1"/>
                </a:solidFill>
                <a:latin typeface="Meiryo"/>
                <a:ea typeface="Meiryo"/>
                <a:cs typeface="Meiryo"/>
                <a:sym typeface="Meiryo"/>
              </a:rPr>
              <a:t>サステナブルなスイーツ開発・ブランド展開のHiOLI社を連結子会社化</a:t>
            </a:r>
            <a:endParaRPr b="1" i="0" sz="1400" u="none" cap="none" strike="noStrike">
              <a:solidFill>
                <a:schemeClr val="dk1"/>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1200"/>
              <a:buFont typeface="Arial"/>
              <a:buNone/>
            </a:pPr>
            <a:r>
              <a:rPr b="1" lang="ja-JP" sz="1200">
                <a:solidFill>
                  <a:schemeClr val="dk1"/>
                </a:solidFill>
                <a:latin typeface="Meiryo"/>
                <a:ea typeface="Meiryo"/>
                <a:cs typeface="Meiryo"/>
                <a:sym typeface="Meiryo"/>
              </a:rPr>
              <a:t>〜環境負荷が少なく持続可能なスイーツ作りを通じて</a:t>
            </a:r>
            <a:r>
              <a:rPr b="1" lang="ja-JP" sz="1200">
                <a:solidFill>
                  <a:schemeClr val="dk1"/>
                </a:solidFill>
                <a:latin typeface="Meiryo"/>
                <a:ea typeface="Meiryo"/>
                <a:cs typeface="Meiryo"/>
                <a:sym typeface="Meiryo"/>
              </a:rPr>
              <a:t>両社の</a:t>
            </a:r>
            <a:r>
              <a:rPr b="1" i="0" lang="ja-JP" sz="1200" u="none" cap="none" strike="noStrike">
                <a:solidFill>
                  <a:schemeClr val="dk1"/>
                </a:solidFill>
                <a:latin typeface="Meiryo"/>
                <a:ea typeface="Meiryo"/>
                <a:cs typeface="Meiryo"/>
                <a:sym typeface="Meiryo"/>
              </a:rPr>
              <a:t>シナジー</a:t>
            </a:r>
            <a:r>
              <a:rPr b="1" lang="ja-JP" sz="1200">
                <a:solidFill>
                  <a:schemeClr val="dk1"/>
                </a:solidFill>
                <a:latin typeface="Meiryo"/>
                <a:ea typeface="Meiryo"/>
                <a:cs typeface="Meiryo"/>
                <a:sym typeface="Meiryo"/>
              </a:rPr>
              <a:t>を創出</a:t>
            </a:r>
            <a:r>
              <a:rPr b="1" i="0" lang="ja-JP" sz="1200" u="none" cap="none" strike="noStrike">
                <a:solidFill>
                  <a:schemeClr val="dk1"/>
                </a:solidFill>
                <a:latin typeface="Meiryo"/>
                <a:ea typeface="Meiryo"/>
                <a:cs typeface="Meiryo"/>
                <a:sym typeface="Meiryo"/>
              </a:rPr>
              <a:t>～</a:t>
            </a:r>
            <a:endParaRPr b="1" i="0" sz="1200" u="none" cap="none" strike="noStrike">
              <a:solidFill>
                <a:schemeClr val="dk1"/>
              </a:solidFill>
              <a:latin typeface="Meiryo"/>
              <a:ea typeface="Meiryo"/>
              <a:cs typeface="Meiryo"/>
              <a:sym typeface="Meiryo"/>
            </a:endParaRPr>
          </a:p>
        </p:txBody>
      </p:sp>
      <p:sp>
        <p:nvSpPr>
          <p:cNvPr id="170" name="Google Shape;170;p25"/>
          <p:cNvSpPr txBox="1"/>
          <p:nvPr/>
        </p:nvSpPr>
        <p:spPr>
          <a:xfrm>
            <a:off x="59838" y="9326782"/>
            <a:ext cx="6717300" cy="577200"/>
          </a:xfrm>
          <a:prstGeom prst="rect">
            <a:avLst/>
          </a:prstGeom>
          <a:noFill/>
          <a:ln>
            <a:noFill/>
          </a:ln>
        </p:spPr>
        <p:txBody>
          <a:bodyPr anchorCtr="0" anchor="t" bIns="45700" lIns="91425" spcFirstLastPara="1" rIns="91425" wrap="square" tIns="45700">
            <a:spAutoFit/>
          </a:bodyPr>
          <a:lstStyle/>
          <a:p>
            <a:pPr indent="0" lvl="0" marL="0" marR="0" rtl="0" algn="ctr">
              <a:lnSpc>
                <a:spcPct val="104761"/>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オイシックス・ラ・大地株式会社　広報：横溝</a:t>
            </a:r>
            <a:endParaRPr b="0" i="0" sz="1400" u="none" cap="none" strike="noStrike">
              <a:solidFill>
                <a:srgbClr val="000000"/>
              </a:solidFill>
              <a:latin typeface="Arial"/>
              <a:ea typeface="Arial"/>
              <a:cs typeface="Arial"/>
              <a:sym typeface="Arial"/>
            </a:endParaRPr>
          </a:p>
          <a:p>
            <a:pPr indent="0" lvl="0" marL="0" marR="0" rtl="0" algn="ctr">
              <a:lnSpc>
                <a:spcPct val="104761"/>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TEL： 050-5305-0549（直通）　E-mail：publicity@oisixradaichi.co.jp</a:t>
            </a:r>
            <a:endParaRPr b="0" i="0" sz="1400" u="none" cap="none" strike="noStrike">
              <a:solidFill>
                <a:srgbClr val="000000"/>
              </a:solidFill>
              <a:latin typeface="Arial"/>
              <a:ea typeface="Arial"/>
              <a:cs typeface="Arial"/>
              <a:sym typeface="Arial"/>
            </a:endParaRPr>
          </a:p>
          <a:p>
            <a:pPr indent="0" lvl="0" marL="0" marR="0" rtl="0" algn="ctr">
              <a:lnSpc>
                <a:spcPct val="104761"/>
              </a:lnSpc>
              <a:spcBef>
                <a:spcPts val="0"/>
              </a:spcBef>
              <a:spcAft>
                <a:spcPts val="0"/>
              </a:spcAft>
              <a:buClr>
                <a:srgbClr val="000000"/>
              </a:buClr>
              <a:buSzPts val="1050"/>
              <a:buFont typeface="Arial"/>
              <a:buNone/>
            </a:pPr>
            <a:r>
              <a:rPr b="0" i="0" lang="ja-JP" sz="950" u="none" cap="none" strike="noStrike">
                <a:solidFill>
                  <a:schemeClr val="dk1"/>
                </a:solidFill>
                <a:latin typeface="Meiryo"/>
                <a:ea typeface="Meiryo"/>
                <a:cs typeface="Meiryo"/>
                <a:sym typeface="Meiryo"/>
              </a:rPr>
              <a:t>（上記内容は断りなく変更される場合があります/最新情報は上記お問合せ先までご連絡ください）</a:t>
            </a:r>
            <a:endParaRPr b="0" i="0" sz="1300" u="none" cap="none" strike="noStrike">
              <a:solidFill>
                <a:srgbClr val="000000"/>
              </a:solidFill>
              <a:latin typeface="Arial"/>
              <a:ea typeface="Arial"/>
              <a:cs typeface="Arial"/>
              <a:sym typeface="Arial"/>
            </a:endParaRPr>
          </a:p>
        </p:txBody>
      </p:sp>
      <p:sp>
        <p:nvSpPr>
          <p:cNvPr id="171" name="Google Shape;171;p25"/>
          <p:cNvSpPr txBox="1"/>
          <p:nvPr/>
        </p:nvSpPr>
        <p:spPr>
          <a:xfrm>
            <a:off x="80962" y="2004187"/>
            <a:ext cx="6661200" cy="154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　</a:t>
            </a:r>
            <a:r>
              <a:rPr i="0" lang="ja-JP" sz="1050" u="none" cap="none" strike="noStrike">
                <a:solidFill>
                  <a:schemeClr val="dk1"/>
                </a:solidFill>
                <a:latin typeface="Meiryo"/>
                <a:ea typeface="Meiryo"/>
                <a:cs typeface="Meiryo"/>
                <a:sym typeface="Meiryo"/>
              </a:rPr>
              <a:t>食品のサブスクリプションサービスを提供するオイシックス・ラ・大地株式会社（本社：東京都品川区、代表取締役社長：高島 宏平、以下「当社」）は、株式会社</a:t>
            </a:r>
            <a:r>
              <a:rPr i="0" lang="ja-JP" sz="1050" u="none" cap="none" strike="noStrike">
                <a:solidFill>
                  <a:schemeClr val="dk1"/>
                </a:solidFill>
                <a:latin typeface="Meiryo"/>
                <a:ea typeface="Meiryo"/>
                <a:cs typeface="Meiryo"/>
                <a:sym typeface="Meiryo"/>
              </a:rPr>
              <a:t>HiOLI</a:t>
            </a:r>
            <a:r>
              <a:rPr i="0" lang="ja-JP" sz="1050" u="none" cap="none" strike="noStrike">
                <a:solidFill>
                  <a:schemeClr val="dk1"/>
                </a:solidFill>
                <a:latin typeface="Meiryo"/>
                <a:ea typeface="Meiryo"/>
                <a:cs typeface="Meiryo"/>
                <a:sym typeface="Meiryo"/>
              </a:rPr>
              <a:t>（本社：東京都世田谷区、</a:t>
            </a:r>
            <a:r>
              <a:rPr i="0" lang="ja-JP" sz="1050" u="none" cap="none" strike="noStrike">
                <a:solidFill>
                  <a:schemeClr val="dk1"/>
                </a:solidFill>
                <a:latin typeface="Meiryo"/>
                <a:ea typeface="Meiryo"/>
                <a:cs typeface="Meiryo"/>
                <a:sym typeface="Meiryo"/>
              </a:rPr>
              <a:t>代表</a:t>
            </a:r>
            <a:r>
              <a:rPr lang="ja-JP" sz="1050">
                <a:solidFill>
                  <a:schemeClr val="dk1"/>
                </a:solidFill>
                <a:latin typeface="Meiryo"/>
                <a:ea typeface="Meiryo"/>
                <a:cs typeface="Meiryo"/>
                <a:sym typeface="Meiryo"/>
              </a:rPr>
              <a:t>取締役会長</a:t>
            </a:r>
            <a:r>
              <a:rPr i="0" lang="ja-JP" sz="1050" u="none" cap="none" strike="noStrike">
                <a:solidFill>
                  <a:schemeClr val="dk1"/>
                </a:solidFill>
                <a:latin typeface="Meiryo"/>
                <a:ea typeface="Meiryo"/>
                <a:cs typeface="Meiryo"/>
                <a:sym typeface="Meiryo"/>
              </a:rPr>
              <a:t>：西尾 修平</a:t>
            </a:r>
            <a:r>
              <a:rPr lang="ja-JP" sz="1050">
                <a:solidFill>
                  <a:schemeClr val="dk1"/>
                </a:solidFill>
                <a:latin typeface="Meiryo"/>
                <a:ea typeface="Meiryo"/>
                <a:cs typeface="Meiryo"/>
                <a:sym typeface="Meiryo"/>
              </a:rPr>
              <a:t>、以下「HiOLI」、</a:t>
            </a:r>
            <a:r>
              <a:rPr lang="ja-JP" sz="1050">
                <a:solidFill>
                  <a:schemeClr val="dk1"/>
                </a:solidFill>
                <a:latin typeface="Meiryo"/>
                <a:ea typeface="Meiryo"/>
                <a:cs typeface="Meiryo"/>
                <a:sym typeface="Meiryo"/>
              </a:rPr>
              <a:t>読み「ヒオリ」</a:t>
            </a:r>
            <a:r>
              <a:rPr lang="ja-JP" sz="1050">
                <a:solidFill>
                  <a:schemeClr val="dk1"/>
                </a:solidFill>
                <a:latin typeface="Meiryo"/>
                <a:ea typeface="Meiryo"/>
                <a:cs typeface="Meiryo"/>
                <a:sym typeface="Meiryo"/>
              </a:rPr>
              <a:t>）</a:t>
            </a:r>
            <a:r>
              <a:rPr i="0" lang="ja-JP" sz="1050" u="none" cap="none" strike="noStrike">
                <a:solidFill>
                  <a:schemeClr val="dk1"/>
                </a:solidFill>
                <a:latin typeface="Meiryo"/>
                <a:ea typeface="Meiryo"/>
                <a:cs typeface="Meiryo"/>
                <a:sym typeface="Meiryo"/>
              </a:rPr>
              <a:t>の</a:t>
            </a:r>
            <a:r>
              <a:rPr lang="ja-JP" sz="1050">
                <a:solidFill>
                  <a:schemeClr val="dk1"/>
                </a:solidFill>
                <a:latin typeface="Meiryo"/>
                <a:ea typeface="Meiryo"/>
                <a:cs typeface="Meiryo"/>
                <a:sym typeface="Meiryo"/>
              </a:rPr>
              <a:t>既存株主からの株式取得と第三者割当増資引き受けにより、2024年7月1日</a:t>
            </a:r>
            <a:r>
              <a:rPr lang="ja-JP" sz="1050">
                <a:solidFill>
                  <a:schemeClr val="dk1"/>
                </a:solidFill>
                <a:latin typeface="Meiryo"/>
                <a:ea typeface="Meiryo"/>
                <a:cs typeface="Meiryo"/>
                <a:sym typeface="Meiryo"/>
              </a:rPr>
              <a:t>（月）</a:t>
            </a:r>
            <a:r>
              <a:rPr lang="ja-JP" sz="1050">
                <a:solidFill>
                  <a:schemeClr val="dk1"/>
                </a:solidFill>
                <a:latin typeface="Meiryo"/>
                <a:ea typeface="Meiryo"/>
                <a:cs typeface="Meiryo"/>
                <a:sym typeface="Meiryo"/>
              </a:rPr>
              <a:t>に</a:t>
            </a:r>
            <a:r>
              <a:rPr lang="ja-JP" sz="1050">
                <a:solidFill>
                  <a:schemeClr val="dk1"/>
                </a:solidFill>
                <a:latin typeface="Meiryo"/>
                <a:ea typeface="Meiryo"/>
                <a:cs typeface="Meiryo"/>
                <a:sym typeface="Meiryo"/>
              </a:rPr>
              <a:t>連結子会社化</a:t>
            </a:r>
            <a:r>
              <a:rPr lang="ja-JP" sz="1050">
                <a:solidFill>
                  <a:schemeClr val="dk1"/>
                </a:solidFill>
                <a:latin typeface="Meiryo"/>
                <a:ea typeface="Meiryo"/>
                <a:cs typeface="Meiryo"/>
                <a:sym typeface="Meiryo"/>
              </a:rPr>
              <a:t>したことを発表いたします。</a:t>
            </a:r>
            <a:endParaRPr sz="1050">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50"/>
              <a:buFont typeface="Arial"/>
              <a:buNone/>
            </a:pPr>
            <a:r>
              <a:rPr lang="ja-JP" sz="1050">
                <a:solidFill>
                  <a:schemeClr val="dk1"/>
                </a:solidFill>
                <a:latin typeface="Meiryo"/>
                <a:ea typeface="Meiryo"/>
                <a:cs typeface="Meiryo"/>
                <a:sym typeface="Meiryo"/>
              </a:rPr>
              <a:t>　HiOLIは品質にこだわったサステナブルな素材を活用したクラフトスイーツブランドを複数運営しており、2020年</a:t>
            </a:r>
            <a:r>
              <a:rPr lang="ja-JP" sz="1050">
                <a:solidFill>
                  <a:schemeClr val="dk1"/>
                </a:solidFill>
                <a:latin typeface="Meiryo"/>
                <a:ea typeface="Meiryo"/>
                <a:cs typeface="Meiryo"/>
                <a:sym typeface="Meiryo"/>
              </a:rPr>
              <a:t>3月</a:t>
            </a:r>
            <a:r>
              <a:rPr lang="ja-JP" sz="1050">
                <a:solidFill>
                  <a:schemeClr val="dk1"/>
                </a:solidFill>
                <a:latin typeface="Meiryo"/>
                <a:ea typeface="Meiryo"/>
                <a:cs typeface="Meiryo"/>
                <a:sym typeface="Meiryo"/>
              </a:rPr>
              <a:t>からは当社のCVC</a:t>
            </a:r>
            <a:r>
              <a:rPr lang="ja-JP" sz="1050">
                <a:solidFill>
                  <a:schemeClr val="dk1"/>
                </a:solidFill>
                <a:latin typeface="Meiryo"/>
                <a:ea typeface="Meiryo"/>
                <a:cs typeface="Meiryo"/>
                <a:sym typeface="Meiryo"/>
              </a:rPr>
              <a:t>である</a:t>
            </a:r>
            <a:r>
              <a:rPr lang="ja-JP" sz="1050">
                <a:solidFill>
                  <a:schemeClr val="dk1"/>
                </a:solidFill>
                <a:latin typeface="Meiryo"/>
                <a:ea typeface="Meiryo"/>
                <a:cs typeface="Meiryo"/>
                <a:sym typeface="Meiryo"/>
              </a:rPr>
              <a:t>Future Food Fund株式会社が</a:t>
            </a:r>
            <a:r>
              <a:rPr lang="ja-JP" sz="1050">
                <a:solidFill>
                  <a:schemeClr val="dk1"/>
                </a:solidFill>
                <a:latin typeface="Meiryo"/>
                <a:ea typeface="Meiryo"/>
                <a:cs typeface="Meiryo"/>
                <a:sym typeface="Meiryo"/>
              </a:rPr>
              <a:t>運営するFuture Food Fund1号投資事業有限責任組合が</a:t>
            </a:r>
            <a:r>
              <a:rPr lang="ja-JP" sz="1050">
                <a:solidFill>
                  <a:schemeClr val="dk1"/>
                </a:solidFill>
                <a:latin typeface="Meiryo"/>
                <a:ea typeface="Meiryo"/>
                <a:cs typeface="Meiryo"/>
                <a:sym typeface="Meiryo"/>
              </a:rPr>
              <a:t>出資</a:t>
            </a:r>
            <a:r>
              <a:rPr lang="ja-JP" sz="1050">
                <a:solidFill>
                  <a:schemeClr val="dk1"/>
                </a:solidFill>
                <a:latin typeface="Meiryo"/>
                <a:ea typeface="Meiryo"/>
                <a:cs typeface="Meiryo"/>
                <a:sym typeface="Meiryo"/>
              </a:rPr>
              <a:t>し、当社が運営するOisixにてHiOLIが展開する</a:t>
            </a:r>
            <a:r>
              <a:rPr lang="ja-JP" sz="1050">
                <a:solidFill>
                  <a:schemeClr val="dk1"/>
                </a:solidFill>
                <a:latin typeface="Meiryo"/>
                <a:ea typeface="Meiryo"/>
                <a:cs typeface="Meiryo"/>
                <a:sym typeface="Meiryo"/>
              </a:rPr>
              <a:t>HiO ICE CREAM</a:t>
            </a:r>
            <a:r>
              <a:rPr lang="ja-JP" sz="1050">
                <a:solidFill>
                  <a:schemeClr val="dk1"/>
                </a:solidFill>
                <a:latin typeface="Meiryo"/>
                <a:ea typeface="Meiryo"/>
                <a:cs typeface="Meiryo"/>
                <a:sym typeface="Meiryo"/>
              </a:rPr>
              <a:t>の販売や、商品の共同開発を実施してきました。今後はグループ会社としてさらに連携を深めることで事業成長を促進し、食領域の課題解決に尽力してまいります。</a:t>
            </a:r>
            <a:endParaRPr i="0" sz="1050" u="none" cap="none" strike="noStrike">
              <a:solidFill>
                <a:schemeClr val="dk1"/>
              </a:solidFill>
              <a:latin typeface="Meiryo"/>
              <a:ea typeface="Meiryo"/>
              <a:cs typeface="Meiryo"/>
              <a:sym typeface="Meiryo"/>
            </a:endParaRPr>
          </a:p>
        </p:txBody>
      </p:sp>
      <p:sp>
        <p:nvSpPr>
          <p:cNvPr id="172" name="Google Shape;172;p25"/>
          <p:cNvSpPr txBox="1"/>
          <p:nvPr/>
        </p:nvSpPr>
        <p:spPr>
          <a:xfrm>
            <a:off x="102698" y="868337"/>
            <a:ext cx="1403100" cy="227100"/>
          </a:xfrm>
          <a:prstGeom prst="rect">
            <a:avLst/>
          </a:prstGeom>
          <a:noFill/>
          <a:ln>
            <a:noFill/>
          </a:ln>
        </p:spPr>
        <p:txBody>
          <a:bodyPr anchorCtr="0" anchor="t" bIns="50375" lIns="100775" spcFirstLastPara="1" rIns="100775" wrap="square" tIns="50375">
            <a:noAutofit/>
          </a:bodyPr>
          <a:lstStyle/>
          <a:p>
            <a:pPr indent="0" lvl="0" marL="0" marR="0" rtl="0" algn="l">
              <a:lnSpc>
                <a:spcPct val="100000"/>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【報道関係者各位】　　　　　　　　　</a:t>
            </a:r>
            <a:endParaRPr b="0" i="0" sz="1050" u="none" cap="none" strike="noStrike">
              <a:solidFill>
                <a:schemeClr val="dk1"/>
              </a:solidFill>
              <a:latin typeface="Meiryo"/>
              <a:ea typeface="Meiryo"/>
              <a:cs typeface="Meiryo"/>
              <a:sym typeface="Meiryo"/>
            </a:endParaRPr>
          </a:p>
        </p:txBody>
      </p:sp>
      <p:sp>
        <p:nvSpPr>
          <p:cNvPr id="173" name="Google Shape;173;p25"/>
          <p:cNvSpPr txBox="1"/>
          <p:nvPr/>
        </p:nvSpPr>
        <p:spPr>
          <a:xfrm>
            <a:off x="133350" y="3571775"/>
            <a:ext cx="6608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JP" sz="1050">
                <a:solidFill>
                  <a:schemeClr val="dk1"/>
                </a:solidFill>
                <a:latin typeface="Meiryo"/>
                <a:ea typeface="Meiryo"/>
                <a:cs typeface="Meiryo"/>
                <a:sym typeface="Meiryo"/>
              </a:rPr>
              <a:t>■子会社化の</a:t>
            </a:r>
            <a:r>
              <a:rPr lang="ja-JP" sz="1050">
                <a:solidFill>
                  <a:schemeClr val="dk1"/>
                </a:solidFill>
                <a:latin typeface="Meiryo"/>
                <a:ea typeface="Meiryo"/>
                <a:cs typeface="Meiryo"/>
                <a:sym typeface="Meiryo"/>
              </a:rPr>
              <a:t>経緯について</a:t>
            </a:r>
            <a:endParaRPr sz="1050">
              <a:solidFill>
                <a:schemeClr val="dk1"/>
              </a:solidFill>
              <a:latin typeface="Meiryo"/>
              <a:ea typeface="Meiryo"/>
              <a:cs typeface="Meiryo"/>
              <a:sym typeface="Meiryo"/>
            </a:endParaRPr>
          </a:p>
          <a:p>
            <a:pPr indent="0" lvl="0" marL="0" rtl="0" algn="l">
              <a:spcBef>
                <a:spcPts val="0"/>
              </a:spcBef>
              <a:spcAft>
                <a:spcPts val="0"/>
              </a:spcAft>
              <a:buNone/>
            </a:pPr>
            <a:r>
              <a:rPr lang="ja-JP" sz="1050">
                <a:solidFill>
                  <a:schemeClr val="dk1"/>
                </a:solidFill>
                <a:latin typeface="Meiryo"/>
                <a:ea typeface="Meiryo"/>
                <a:cs typeface="Meiryo"/>
                <a:sym typeface="Meiryo"/>
              </a:rPr>
              <a:t>　HiOLIは、「HiO ICE CREAM」「Butters」</a:t>
            </a:r>
            <a:r>
              <a:rPr lang="ja-JP" sz="1050">
                <a:solidFill>
                  <a:schemeClr val="dk1"/>
                </a:solidFill>
                <a:latin typeface="Meiryo"/>
                <a:ea typeface="Meiryo"/>
                <a:cs typeface="Meiryo"/>
                <a:sym typeface="Meiryo"/>
              </a:rPr>
              <a:t>「</a:t>
            </a:r>
            <a:r>
              <a:rPr lang="ja-JP" sz="1050">
                <a:solidFill>
                  <a:schemeClr val="dk1"/>
                </a:solidFill>
                <a:latin typeface="Meiryo"/>
                <a:ea typeface="Meiryo"/>
                <a:cs typeface="Meiryo"/>
                <a:sym typeface="Meiryo"/>
              </a:rPr>
              <a:t>山ノチーズ」</a:t>
            </a:r>
            <a:r>
              <a:rPr lang="ja-JP" sz="1050">
                <a:solidFill>
                  <a:schemeClr val="dk1"/>
                </a:solidFill>
                <a:latin typeface="Meiryo"/>
                <a:ea typeface="Meiryo"/>
                <a:cs typeface="Meiryo"/>
                <a:sym typeface="Meiryo"/>
              </a:rPr>
              <a:t>と、３つ</a:t>
            </a:r>
            <a:r>
              <a:rPr lang="ja-JP" sz="1050">
                <a:solidFill>
                  <a:schemeClr val="dk1"/>
                </a:solidFill>
                <a:latin typeface="Meiryo"/>
                <a:ea typeface="Meiryo"/>
                <a:cs typeface="Meiryo"/>
                <a:sym typeface="Meiryo"/>
              </a:rPr>
              <a:t>のクラフトスイーツブランドを展開し、「乳の価値をアップデートし、やさしい社会生活を創造する」ことを掲げ、乳やバター精製時に副産物として発生する脱脂粉乳を</a:t>
            </a:r>
            <a:r>
              <a:rPr lang="ja-JP" sz="1050">
                <a:solidFill>
                  <a:schemeClr val="dk1"/>
                </a:solidFill>
                <a:latin typeface="Meiryo"/>
                <a:ea typeface="Meiryo"/>
                <a:cs typeface="Meiryo"/>
                <a:sym typeface="Meiryo"/>
              </a:rPr>
              <a:t>アップサイクル</a:t>
            </a:r>
            <a:r>
              <a:rPr lang="ja-JP" sz="1050">
                <a:solidFill>
                  <a:schemeClr val="dk1"/>
                </a:solidFill>
                <a:latin typeface="Meiryo"/>
                <a:ea typeface="Meiryo"/>
                <a:cs typeface="Meiryo"/>
                <a:sym typeface="Meiryo"/>
              </a:rPr>
              <a:t>（※）したクラフトスイーツを製造することを事業コンセプトとしています。</a:t>
            </a:r>
            <a:r>
              <a:rPr lang="ja-JP" sz="1050">
                <a:solidFill>
                  <a:schemeClr val="dk1"/>
                </a:solidFill>
                <a:latin typeface="Meiryo"/>
                <a:ea typeface="Meiryo"/>
                <a:cs typeface="Meiryo"/>
                <a:sym typeface="Meiryo"/>
              </a:rPr>
              <a:t>運営するクラフトスイーツブランドはいずれも好調で、「Butters」のCraft Butter Cakeは、航空会社のファーストクラスでの提供実績もあり、各ブランドで人気のスイーツを開発しています。</a:t>
            </a:r>
            <a:endParaRPr sz="1050">
              <a:solidFill>
                <a:schemeClr val="dk1"/>
              </a:solidFill>
              <a:latin typeface="Meiryo"/>
              <a:ea typeface="Meiryo"/>
              <a:cs typeface="Meiryo"/>
              <a:sym typeface="Meiryo"/>
            </a:endParaRPr>
          </a:p>
          <a:p>
            <a:pPr indent="0" lvl="0" marL="0" rtl="0" algn="l">
              <a:spcBef>
                <a:spcPts val="0"/>
              </a:spcBef>
              <a:spcAft>
                <a:spcPts val="0"/>
              </a:spcAft>
              <a:buNone/>
            </a:pPr>
            <a:r>
              <a:rPr lang="ja-JP" sz="1050">
                <a:solidFill>
                  <a:schemeClr val="dk1"/>
                </a:solidFill>
                <a:latin typeface="Meiryo"/>
                <a:ea typeface="Meiryo"/>
                <a:cs typeface="Meiryo"/>
                <a:sym typeface="Meiryo"/>
              </a:rPr>
              <a:t>　</a:t>
            </a:r>
            <a:r>
              <a:rPr lang="ja-JP" sz="1050">
                <a:solidFill>
                  <a:schemeClr val="dk1"/>
                </a:solidFill>
                <a:latin typeface="Meiryo"/>
                <a:ea typeface="Meiryo"/>
                <a:cs typeface="Meiryo"/>
                <a:sym typeface="Meiryo"/>
              </a:rPr>
              <a:t>当社が運営する</a:t>
            </a:r>
            <a:r>
              <a:rPr lang="ja-JP" sz="1050">
                <a:solidFill>
                  <a:schemeClr val="dk1"/>
                </a:solidFill>
                <a:latin typeface="Meiryo"/>
                <a:ea typeface="Meiryo"/>
                <a:cs typeface="Meiryo"/>
                <a:sym typeface="Meiryo"/>
              </a:rPr>
              <a:t>Oisixで</a:t>
            </a:r>
            <a:r>
              <a:rPr lang="ja-JP" sz="1050">
                <a:solidFill>
                  <a:schemeClr val="dk1"/>
                </a:solidFill>
                <a:latin typeface="Meiryo"/>
                <a:ea typeface="Meiryo"/>
                <a:cs typeface="Meiryo"/>
                <a:sym typeface="Meiryo"/>
              </a:rPr>
              <a:t>は、クラフトアイスクリームの</a:t>
            </a:r>
            <a:r>
              <a:rPr lang="ja-JP" sz="1050">
                <a:solidFill>
                  <a:schemeClr val="dk1"/>
                </a:solidFill>
                <a:latin typeface="Meiryo"/>
                <a:ea typeface="Meiryo"/>
                <a:cs typeface="Meiryo"/>
                <a:sym typeface="Meiryo"/>
              </a:rPr>
              <a:t>「HiO ICE CREAM」の販売や</a:t>
            </a:r>
            <a:r>
              <a:rPr lang="ja-JP" sz="1050">
                <a:solidFill>
                  <a:schemeClr val="dk1"/>
                </a:solidFill>
                <a:latin typeface="Meiryo"/>
                <a:ea typeface="Meiryo"/>
                <a:cs typeface="Meiryo"/>
                <a:sym typeface="Meiryo"/>
              </a:rPr>
              <a:t>商品共同開発の実績があり、</a:t>
            </a:r>
            <a:r>
              <a:rPr lang="ja-JP" sz="1050">
                <a:solidFill>
                  <a:schemeClr val="dk1"/>
                </a:solidFill>
                <a:latin typeface="Meiryo"/>
                <a:ea typeface="Meiryo"/>
                <a:cs typeface="Meiryo"/>
                <a:sym typeface="Meiryo"/>
              </a:rPr>
              <a:t>Oisixで取り扱う商品</a:t>
            </a:r>
            <a:r>
              <a:rPr lang="ja-JP" sz="1050">
                <a:solidFill>
                  <a:schemeClr val="dk1"/>
                </a:solidFill>
                <a:latin typeface="Meiryo"/>
                <a:ea typeface="Meiryo"/>
                <a:cs typeface="Meiryo"/>
                <a:sym typeface="Meiryo"/>
              </a:rPr>
              <a:t>との親和性も高い</a:t>
            </a:r>
            <a:r>
              <a:rPr lang="ja-JP" sz="1050">
                <a:solidFill>
                  <a:schemeClr val="dk1"/>
                </a:solidFill>
                <a:latin typeface="Meiryo"/>
                <a:ea typeface="Meiryo"/>
                <a:cs typeface="Meiryo"/>
                <a:sym typeface="Meiryo"/>
              </a:rPr>
              <a:t>ことから</a:t>
            </a:r>
            <a:r>
              <a:rPr lang="ja-JP" sz="1050">
                <a:solidFill>
                  <a:schemeClr val="dk1"/>
                </a:solidFill>
                <a:latin typeface="Meiryo"/>
                <a:ea typeface="Meiryo"/>
                <a:cs typeface="Meiryo"/>
                <a:sym typeface="Meiryo"/>
              </a:rPr>
              <a:t>、さまざまな事業連携をすすめています。今後は、Oisixで2021年から力をいれているアップサイクル商品</a:t>
            </a:r>
            <a:r>
              <a:rPr lang="ja-JP" sz="1050">
                <a:solidFill>
                  <a:schemeClr val="dk1"/>
                </a:solidFill>
                <a:latin typeface="Meiryo"/>
                <a:ea typeface="Meiryo"/>
                <a:cs typeface="Meiryo"/>
                <a:sym typeface="Meiryo"/>
              </a:rPr>
              <a:t>開発を強化するためHiOLI</a:t>
            </a:r>
            <a:r>
              <a:rPr lang="ja-JP" sz="1050">
                <a:solidFill>
                  <a:schemeClr val="dk1"/>
                </a:solidFill>
                <a:latin typeface="Meiryo"/>
                <a:ea typeface="Meiryo"/>
                <a:cs typeface="Meiryo"/>
                <a:sym typeface="Meiryo"/>
              </a:rPr>
              <a:t>のスイーツ部門の開発ノウハウなどと</a:t>
            </a:r>
            <a:r>
              <a:rPr lang="ja-JP" sz="1050">
                <a:solidFill>
                  <a:schemeClr val="dk1"/>
                </a:solidFill>
                <a:latin typeface="Meiryo"/>
                <a:ea typeface="Meiryo"/>
                <a:cs typeface="Meiryo"/>
                <a:sym typeface="Meiryo"/>
              </a:rPr>
              <a:t>連携することや</a:t>
            </a:r>
            <a:r>
              <a:rPr lang="ja-JP" sz="1050">
                <a:solidFill>
                  <a:schemeClr val="dk1"/>
                </a:solidFill>
                <a:latin typeface="Meiryo"/>
                <a:ea typeface="Meiryo"/>
                <a:cs typeface="Meiryo"/>
                <a:sym typeface="Meiryo"/>
              </a:rPr>
              <a:t>、</a:t>
            </a:r>
            <a:r>
              <a:rPr lang="ja-JP" sz="1050">
                <a:solidFill>
                  <a:schemeClr val="dk1"/>
                </a:solidFill>
                <a:latin typeface="Meiryo"/>
                <a:ea typeface="Meiryo"/>
                <a:cs typeface="Meiryo"/>
                <a:sym typeface="Meiryo"/>
              </a:rPr>
              <a:t>当社のEC販売や流通のアセットなどとも連動し、</a:t>
            </a:r>
            <a:r>
              <a:rPr lang="ja-JP" sz="1050">
                <a:solidFill>
                  <a:schemeClr val="dk1"/>
                </a:solidFill>
                <a:latin typeface="Meiryo"/>
                <a:ea typeface="Meiryo"/>
                <a:cs typeface="Meiryo"/>
                <a:sym typeface="Meiryo"/>
              </a:rPr>
              <a:t>両社の商品力の</a:t>
            </a:r>
            <a:r>
              <a:rPr lang="ja-JP" sz="1050">
                <a:solidFill>
                  <a:schemeClr val="dk1"/>
                </a:solidFill>
                <a:latin typeface="Meiryo"/>
                <a:ea typeface="Meiryo"/>
                <a:cs typeface="Meiryo"/>
                <a:sym typeface="Meiryo"/>
              </a:rPr>
              <a:t>向上や、</a:t>
            </a:r>
            <a:r>
              <a:rPr lang="ja-JP" sz="1050">
                <a:solidFill>
                  <a:schemeClr val="dk1"/>
                </a:solidFill>
                <a:latin typeface="Meiryo"/>
                <a:ea typeface="Meiryo"/>
                <a:cs typeface="Meiryo"/>
                <a:sym typeface="Meiryo"/>
              </a:rPr>
              <a:t>事業強化につながることを想定しています。</a:t>
            </a:r>
            <a:endParaRPr sz="1050">
              <a:solidFill>
                <a:schemeClr val="dk1"/>
              </a:solidFill>
              <a:latin typeface="Meiryo"/>
              <a:ea typeface="Meiryo"/>
              <a:cs typeface="Meiryo"/>
              <a:sym typeface="Meiryo"/>
            </a:endParaRPr>
          </a:p>
          <a:p>
            <a:pPr indent="0" lvl="0" marL="0" rtl="0" algn="l">
              <a:spcBef>
                <a:spcPts val="0"/>
              </a:spcBef>
              <a:spcAft>
                <a:spcPts val="0"/>
              </a:spcAft>
              <a:buNone/>
            </a:pPr>
            <a:r>
              <a:rPr lang="ja-JP" sz="1050">
                <a:solidFill>
                  <a:schemeClr val="dk1"/>
                </a:solidFill>
                <a:latin typeface="Meiryo"/>
                <a:ea typeface="Meiryo"/>
                <a:cs typeface="Meiryo"/>
                <a:sym typeface="Meiryo"/>
              </a:rPr>
              <a:t>（※</a:t>
            </a:r>
            <a:r>
              <a:rPr lang="ja-JP" sz="1050">
                <a:solidFill>
                  <a:schemeClr val="dk1"/>
                </a:solidFill>
                <a:latin typeface="Meiryo"/>
                <a:ea typeface="Meiryo"/>
                <a:cs typeface="Meiryo"/>
                <a:sym typeface="Meiryo"/>
              </a:rPr>
              <a:t>アップサイクル：これまで未活用だったものに付加価値をつけ、アップグレードすること）</a:t>
            </a:r>
            <a:endParaRPr sz="1050">
              <a:solidFill>
                <a:schemeClr val="dk1"/>
              </a:solidFill>
              <a:latin typeface="Meiryo"/>
              <a:ea typeface="Meiryo"/>
              <a:cs typeface="Meiryo"/>
              <a:sym typeface="Meiryo"/>
            </a:endParaRPr>
          </a:p>
        </p:txBody>
      </p:sp>
      <p:sp>
        <p:nvSpPr>
          <p:cNvPr id="174" name="Google Shape;174;p25"/>
          <p:cNvSpPr txBox="1"/>
          <p:nvPr/>
        </p:nvSpPr>
        <p:spPr>
          <a:xfrm>
            <a:off x="133350" y="5781575"/>
            <a:ext cx="66087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JP" sz="1050">
                <a:solidFill>
                  <a:schemeClr val="dk1"/>
                </a:solidFill>
                <a:latin typeface="Meiryo"/>
                <a:ea typeface="Meiryo"/>
                <a:cs typeface="Meiryo"/>
                <a:sym typeface="Meiryo"/>
              </a:rPr>
              <a:t>■当社とHiOLI今後の連携強化について</a:t>
            </a:r>
            <a:endParaRPr sz="1050">
              <a:solidFill>
                <a:schemeClr val="dk1"/>
              </a:solidFill>
              <a:latin typeface="Meiryo"/>
              <a:ea typeface="Meiryo"/>
              <a:cs typeface="Meiryo"/>
              <a:sym typeface="Meiryo"/>
            </a:endParaRPr>
          </a:p>
        </p:txBody>
      </p:sp>
      <p:pic>
        <p:nvPicPr>
          <p:cNvPr id="175" name="Google Shape;175;p25"/>
          <p:cNvPicPr preferRelativeResize="0"/>
          <p:nvPr/>
        </p:nvPicPr>
        <p:blipFill>
          <a:blip r:embed="rId3">
            <a:alphaModFix/>
          </a:blip>
          <a:stretch>
            <a:fillRect/>
          </a:stretch>
        </p:blipFill>
        <p:spPr>
          <a:xfrm>
            <a:off x="558214" y="6070175"/>
            <a:ext cx="5836687" cy="302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nvSpPr>
        <p:spPr>
          <a:xfrm>
            <a:off x="59838" y="9326782"/>
            <a:ext cx="6717300" cy="592500"/>
          </a:xfrm>
          <a:prstGeom prst="rect">
            <a:avLst/>
          </a:prstGeom>
          <a:noFill/>
          <a:ln>
            <a:noFill/>
          </a:ln>
        </p:spPr>
        <p:txBody>
          <a:bodyPr anchorCtr="0" anchor="t" bIns="45700" lIns="91425" spcFirstLastPara="1" rIns="91425" wrap="square" tIns="45700">
            <a:spAutoFit/>
          </a:bodyPr>
          <a:lstStyle/>
          <a:p>
            <a:pPr indent="0" lvl="0" marL="0" marR="0" rtl="0" algn="ctr">
              <a:lnSpc>
                <a:spcPct val="104761"/>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オイシックス・ラ・大地株式会社　広報：横溝</a:t>
            </a:r>
            <a:endParaRPr b="0" i="0" sz="1400" u="none" cap="none" strike="noStrike">
              <a:solidFill>
                <a:srgbClr val="000000"/>
              </a:solidFill>
              <a:latin typeface="Arial"/>
              <a:ea typeface="Arial"/>
              <a:cs typeface="Arial"/>
              <a:sym typeface="Arial"/>
            </a:endParaRPr>
          </a:p>
          <a:p>
            <a:pPr indent="0" lvl="0" marL="0" marR="0" rtl="0" algn="ctr">
              <a:lnSpc>
                <a:spcPct val="104761"/>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TEL： 050-5305-0549（直通）　E-mail：publicity@oisixradaichi.co.jp</a:t>
            </a:r>
            <a:endParaRPr b="0" i="0" sz="1400" u="none" cap="none" strike="noStrike">
              <a:solidFill>
                <a:srgbClr val="000000"/>
              </a:solidFill>
              <a:latin typeface="Arial"/>
              <a:ea typeface="Arial"/>
              <a:cs typeface="Arial"/>
              <a:sym typeface="Arial"/>
            </a:endParaRPr>
          </a:p>
          <a:p>
            <a:pPr indent="0" lvl="0" marL="0" marR="0" rtl="0" algn="ctr">
              <a:lnSpc>
                <a:spcPct val="104761"/>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（上記内容は断りなく変更される場合があります/最新情報は上記お問合せ先までご連絡ください）</a:t>
            </a:r>
            <a:endParaRPr b="0" i="0" sz="1400" u="none" cap="none" strike="noStrike">
              <a:solidFill>
                <a:srgbClr val="000000"/>
              </a:solidFill>
              <a:latin typeface="Arial"/>
              <a:ea typeface="Arial"/>
              <a:cs typeface="Arial"/>
              <a:sym typeface="Arial"/>
            </a:endParaRPr>
          </a:p>
        </p:txBody>
      </p:sp>
      <p:sp>
        <p:nvSpPr>
          <p:cNvPr id="181" name="Google Shape;181;p26"/>
          <p:cNvSpPr txBox="1"/>
          <p:nvPr/>
        </p:nvSpPr>
        <p:spPr>
          <a:xfrm>
            <a:off x="128588" y="-76202"/>
            <a:ext cx="66612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1050" u="none" cap="none" strike="noStrike">
              <a:solidFill>
                <a:schemeClr val="dk1"/>
              </a:solidFill>
              <a:latin typeface="Meiryo"/>
              <a:ea typeface="Meiryo"/>
              <a:cs typeface="Meiryo"/>
              <a:sym typeface="Meiryo"/>
            </a:endParaRPr>
          </a:p>
        </p:txBody>
      </p:sp>
      <p:sp>
        <p:nvSpPr>
          <p:cNvPr id="182" name="Google Shape;182;p26"/>
          <p:cNvSpPr/>
          <p:nvPr/>
        </p:nvSpPr>
        <p:spPr>
          <a:xfrm>
            <a:off x="92700" y="7221271"/>
            <a:ext cx="6651600" cy="1546500"/>
          </a:xfrm>
          <a:prstGeom prst="rect">
            <a:avLst/>
          </a:prstGeom>
          <a:noFill/>
          <a:ln>
            <a:noFill/>
          </a:ln>
        </p:spPr>
        <p:txBody>
          <a:bodyPr anchorCtr="0" anchor="ctr" bIns="45700" lIns="91425" spcFirstLastPara="1" rIns="91425" wrap="square" tIns="45700">
            <a:noAutofit/>
          </a:bodyPr>
          <a:lstStyle/>
          <a:p>
            <a:pPr indent="63500" lvl="0" marL="0" marR="0" rtl="0" algn="l">
              <a:lnSpc>
                <a:spcPct val="100000"/>
              </a:lnSpc>
              <a:spcBef>
                <a:spcPts val="0"/>
              </a:spcBef>
              <a:spcAft>
                <a:spcPts val="0"/>
              </a:spcAft>
              <a:buClr>
                <a:schemeClr val="dk1"/>
              </a:buClr>
              <a:buSzPts val="1050"/>
              <a:buFont typeface="Meiryo"/>
              <a:buNone/>
            </a:pPr>
            <a:r>
              <a:rPr b="0" i="0" lang="ja-JP" sz="1050" u="sng" cap="none" strike="noStrike">
                <a:solidFill>
                  <a:schemeClr val="dk1"/>
                </a:solidFill>
                <a:latin typeface="Meiryo"/>
                <a:ea typeface="Meiryo"/>
                <a:cs typeface="Meiryo"/>
                <a:sym typeface="Meiryo"/>
              </a:rPr>
              <a:t>オイシックス・ラ・大地株式会社について</a:t>
            </a:r>
            <a:endParaRPr b="0" i="0" sz="1050" u="none" cap="none" strike="noStrike">
              <a:solidFill>
                <a:schemeClr val="dk1"/>
              </a:solidFill>
              <a:latin typeface="Meiryo"/>
              <a:ea typeface="Meiryo"/>
              <a:cs typeface="Meiryo"/>
              <a:sym typeface="Meiryo"/>
            </a:endParaRPr>
          </a:p>
          <a:p>
            <a:pPr indent="63500" lvl="0" marL="0" marR="0" rtl="0" algn="l">
              <a:lnSpc>
                <a:spcPct val="100000"/>
              </a:lnSpc>
              <a:spcBef>
                <a:spcPts val="0"/>
              </a:spcBef>
              <a:spcAft>
                <a:spcPts val="0"/>
              </a:spcAft>
              <a:buClr>
                <a:schemeClr val="dk1"/>
              </a:buClr>
              <a:buSzPts val="1050"/>
              <a:buFont typeface="Arial"/>
              <a:buNone/>
            </a:pPr>
            <a:r>
              <a:rPr b="0" i="0" lang="ja-JP" sz="1050" u="none" cap="none" strike="noStrike">
                <a:solidFill>
                  <a:schemeClr val="dk1"/>
                </a:solidFill>
                <a:latin typeface="Meiryo"/>
                <a:ea typeface="Meiryo"/>
                <a:cs typeface="Meiryo"/>
                <a:sym typeface="Meiryo"/>
              </a:rPr>
              <a:t>　</a:t>
            </a:r>
            <a:r>
              <a:rPr lang="ja-JP" sz="1050">
                <a:solidFill>
                  <a:schemeClr val="dk1"/>
                </a:solidFill>
                <a:latin typeface="Meiryo"/>
                <a:ea typeface="Meiryo"/>
                <a:cs typeface="Meiryo"/>
                <a:sym typeface="Meiryo"/>
              </a:rPr>
              <a:t>オイシックス・ラ・大地株式会社は、「Oisix」「らでぃっしゅぼーや」「大地を守る会」の国内主要ブランドを通じ、安心・安全に配慮した農産物、ミールキットなどの定期宅配サービスを提供しています。子会社に、事業所、学校、病院などの給食事業を展開する「シダックス」、買い物難民向け移動スーパー「とくし丸」、米国でプラントベース食材のミールキットを展開する「Purple Carrot」などがあり、食の社会課題を解決するサービスを広げています。また、「サステナブルリテール」（持続可能型小売業）としてSDGsに取り組み、サブスクリプションモデルによる受注予測や、ふぞろい品の積極活用、家庭での食品廃棄が削減できるミールキットなどを通じ、畑から食卓まで、サプライチェーン全体でフードロスゼロを目指しています。</a:t>
            </a:r>
            <a:endParaRPr sz="1050">
              <a:solidFill>
                <a:schemeClr val="dk1"/>
              </a:solidFill>
              <a:latin typeface="Meiryo"/>
              <a:ea typeface="Meiryo"/>
              <a:cs typeface="Meiryo"/>
              <a:sym typeface="Meiryo"/>
            </a:endParaRPr>
          </a:p>
          <a:p>
            <a:pPr indent="63500" lvl="0" marL="0" marR="0" rtl="0" algn="l">
              <a:lnSpc>
                <a:spcPct val="100000"/>
              </a:lnSpc>
              <a:spcBef>
                <a:spcPts val="0"/>
              </a:spcBef>
              <a:spcAft>
                <a:spcPts val="0"/>
              </a:spcAft>
              <a:buClr>
                <a:schemeClr val="dk1"/>
              </a:buClr>
              <a:buSzPts val="1050"/>
              <a:buFont typeface="Arial"/>
              <a:buNone/>
            </a:pPr>
            <a:r>
              <a:rPr b="0" i="0" lang="ja-JP" sz="1050" u="sng" cap="none" strike="noStrike">
                <a:solidFill>
                  <a:schemeClr val="hlink"/>
                </a:solidFill>
                <a:latin typeface="Meiryo"/>
                <a:ea typeface="Meiryo"/>
                <a:cs typeface="Meiryo"/>
                <a:sym typeface="Meiryo"/>
                <a:hlinkClick r:id="rId3"/>
              </a:rPr>
              <a:t>https://www.oisixradaichi.co.jp/</a:t>
            </a:r>
            <a:endParaRPr b="0" i="0" sz="1050" u="sng" cap="none" strike="noStrike">
              <a:solidFill>
                <a:schemeClr val="dk1"/>
              </a:solidFill>
              <a:latin typeface="Meiryo"/>
              <a:ea typeface="Meiryo"/>
              <a:cs typeface="Meiryo"/>
              <a:sym typeface="Meiryo"/>
            </a:endParaRPr>
          </a:p>
        </p:txBody>
      </p:sp>
      <p:sp>
        <p:nvSpPr>
          <p:cNvPr id="183" name="Google Shape;183;p26"/>
          <p:cNvSpPr txBox="1"/>
          <p:nvPr/>
        </p:nvSpPr>
        <p:spPr>
          <a:xfrm>
            <a:off x="238175" y="5956726"/>
            <a:ext cx="6281700" cy="1062000"/>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参考）</a:t>
            </a:r>
            <a:r>
              <a:rPr lang="ja-JP" sz="1050">
                <a:solidFill>
                  <a:schemeClr val="dk1"/>
                </a:solidFill>
                <a:latin typeface="Meiryo"/>
                <a:ea typeface="Meiryo"/>
                <a:cs typeface="Meiryo"/>
                <a:sym typeface="Meiryo"/>
              </a:rPr>
              <a:t>企業</a:t>
            </a:r>
            <a:r>
              <a:rPr b="0" i="0" lang="ja-JP" sz="1050" u="none" cap="none" strike="noStrike">
                <a:solidFill>
                  <a:schemeClr val="dk1"/>
                </a:solidFill>
                <a:latin typeface="Meiryo"/>
                <a:ea typeface="Meiryo"/>
                <a:cs typeface="Meiryo"/>
                <a:sym typeface="Meiryo"/>
              </a:rPr>
              <a:t>概要</a:t>
            </a:r>
            <a:endParaRPr b="0" i="0" sz="105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名称　　　　：株式会社</a:t>
            </a:r>
            <a:r>
              <a:rPr lang="ja-JP" sz="1050">
                <a:solidFill>
                  <a:schemeClr val="dk1"/>
                </a:solidFill>
                <a:latin typeface="Meiryo"/>
                <a:ea typeface="Meiryo"/>
                <a:cs typeface="Meiryo"/>
                <a:sym typeface="Meiryo"/>
              </a:rPr>
              <a:t>HiOLI</a:t>
            </a:r>
            <a:endParaRPr b="0" i="0" sz="105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None/>
            </a:pPr>
            <a:r>
              <a:rPr b="0" i="0" lang="ja-JP" sz="1050" u="none" cap="none" strike="noStrike">
                <a:solidFill>
                  <a:schemeClr val="dk1"/>
                </a:solidFill>
                <a:latin typeface="Meiryo"/>
                <a:ea typeface="Meiryo"/>
                <a:cs typeface="Meiryo"/>
                <a:sym typeface="Meiryo"/>
              </a:rPr>
              <a:t>所在地　　　：東京都</a:t>
            </a:r>
            <a:endParaRPr sz="1050">
              <a:solidFill>
                <a:schemeClr val="dk1"/>
              </a:solidFill>
              <a:latin typeface="Meiryo"/>
              <a:ea typeface="Meiryo"/>
              <a:cs typeface="Meiryo"/>
              <a:sym typeface="Meiryo"/>
            </a:endParaRPr>
          </a:p>
          <a:p>
            <a:pPr indent="0" lvl="0" marL="0" marR="0" rtl="0" algn="l">
              <a:lnSpc>
                <a:spcPct val="100000"/>
              </a:lnSpc>
              <a:spcBef>
                <a:spcPts val="0"/>
              </a:spcBef>
              <a:spcAft>
                <a:spcPts val="0"/>
              </a:spcAft>
              <a:buNone/>
            </a:pPr>
            <a:r>
              <a:rPr b="0" i="0" lang="ja-JP" sz="1050" u="none" cap="none" strike="noStrike">
                <a:solidFill>
                  <a:schemeClr val="dk1"/>
                </a:solidFill>
                <a:latin typeface="Meiryo"/>
                <a:ea typeface="Meiryo"/>
                <a:cs typeface="Meiryo"/>
                <a:sym typeface="Meiryo"/>
              </a:rPr>
              <a:t>代表者の氏名：</a:t>
            </a:r>
            <a:r>
              <a:rPr lang="ja-JP" sz="1050">
                <a:solidFill>
                  <a:schemeClr val="dk1"/>
                </a:solidFill>
                <a:latin typeface="Meiryo"/>
                <a:ea typeface="Meiryo"/>
                <a:cs typeface="Meiryo"/>
                <a:sym typeface="Meiryo"/>
              </a:rPr>
              <a:t>西尾 修平</a:t>
            </a:r>
            <a:endParaRPr b="0" i="0" sz="105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None/>
            </a:pPr>
            <a:r>
              <a:rPr b="0" i="0" lang="ja-JP" sz="1050" u="none" cap="none" strike="noStrike">
                <a:solidFill>
                  <a:schemeClr val="dk1"/>
                </a:solidFill>
                <a:latin typeface="Meiryo"/>
                <a:ea typeface="Meiryo"/>
                <a:cs typeface="Meiryo"/>
                <a:sym typeface="Meiryo"/>
              </a:rPr>
              <a:t>事業内容　　：クラフトアイスクリーム事業</a:t>
            </a:r>
            <a:r>
              <a:rPr lang="ja-JP" sz="1050">
                <a:solidFill>
                  <a:schemeClr val="dk1"/>
                </a:solidFill>
                <a:latin typeface="Meiryo"/>
                <a:ea typeface="Meiryo"/>
                <a:cs typeface="Meiryo"/>
                <a:sym typeface="Meiryo"/>
              </a:rPr>
              <a:t>、</a:t>
            </a:r>
            <a:r>
              <a:rPr b="0" i="0" lang="ja-JP" sz="1050" u="none" cap="none" strike="noStrike">
                <a:solidFill>
                  <a:schemeClr val="dk1"/>
                </a:solidFill>
                <a:latin typeface="Meiryo"/>
                <a:ea typeface="Meiryo"/>
                <a:cs typeface="Meiryo"/>
                <a:sym typeface="Meiryo"/>
              </a:rPr>
              <a:t>ベイクドスイーツ事業</a:t>
            </a:r>
            <a:endParaRPr sz="1050">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50"/>
              <a:buFont typeface="Arial"/>
              <a:buNone/>
            </a:pPr>
            <a:r>
              <a:rPr b="0" i="0" lang="ja-JP" sz="1050" u="none" cap="none" strike="noStrike">
                <a:solidFill>
                  <a:schemeClr val="dk1"/>
                </a:solidFill>
                <a:latin typeface="Meiryo"/>
                <a:ea typeface="Meiryo"/>
                <a:cs typeface="Meiryo"/>
                <a:sym typeface="Meiryo"/>
              </a:rPr>
              <a:t>設立年月　　：20</a:t>
            </a:r>
            <a:r>
              <a:rPr lang="ja-JP" sz="1050">
                <a:solidFill>
                  <a:schemeClr val="dk1"/>
                </a:solidFill>
                <a:latin typeface="Meiryo"/>
                <a:ea typeface="Meiryo"/>
                <a:cs typeface="Meiryo"/>
                <a:sym typeface="Meiryo"/>
              </a:rPr>
              <a:t>18</a:t>
            </a:r>
            <a:r>
              <a:rPr b="0" i="0" lang="ja-JP" sz="1050" u="none" cap="none" strike="noStrike">
                <a:solidFill>
                  <a:schemeClr val="dk1"/>
                </a:solidFill>
                <a:latin typeface="Meiryo"/>
                <a:ea typeface="Meiryo"/>
                <a:cs typeface="Meiryo"/>
                <a:sym typeface="Meiryo"/>
              </a:rPr>
              <a:t>年</a:t>
            </a:r>
            <a:r>
              <a:rPr lang="ja-JP" sz="1050">
                <a:solidFill>
                  <a:schemeClr val="dk1"/>
                </a:solidFill>
                <a:latin typeface="Meiryo"/>
                <a:ea typeface="Meiryo"/>
                <a:cs typeface="Meiryo"/>
                <a:sym typeface="Meiryo"/>
              </a:rPr>
              <a:t>8</a:t>
            </a:r>
            <a:r>
              <a:rPr b="0" i="0" lang="ja-JP" sz="1050" u="none" cap="none" strike="noStrike">
                <a:solidFill>
                  <a:schemeClr val="dk1"/>
                </a:solidFill>
                <a:latin typeface="Meiryo"/>
                <a:ea typeface="Meiryo"/>
                <a:cs typeface="Meiryo"/>
                <a:sym typeface="Meiryo"/>
              </a:rPr>
              <a:t>月</a:t>
            </a:r>
            <a:endParaRPr b="0" i="0" sz="1050" u="none" cap="none" strike="noStrike">
              <a:solidFill>
                <a:schemeClr val="dk1"/>
              </a:solidFill>
              <a:latin typeface="Meiryo"/>
              <a:ea typeface="Meiryo"/>
              <a:cs typeface="Meiryo"/>
              <a:sym typeface="Meiryo"/>
            </a:endParaRPr>
          </a:p>
        </p:txBody>
      </p:sp>
      <p:sp>
        <p:nvSpPr>
          <p:cNvPr id="184" name="Google Shape;184;p26"/>
          <p:cNvSpPr txBox="1"/>
          <p:nvPr/>
        </p:nvSpPr>
        <p:spPr>
          <a:xfrm>
            <a:off x="128600" y="177600"/>
            <a:ext cx="38427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ja-JP" sz="1050" u="none" cap="none" strike="noStrike">
                <a:solidFill>
                  <a:srgbClr val="000000"/>
                </a:solidFill>
                <a:latin typeface="Meiryo"/>
                <a:ea typeface="Meiryo"/>
                <a:cs typeface="Meiryo"/>
                <a:sym typeface="Meiryo"/>
              </a:rPr>
              <a:t>■</a:t>
            </a:r>
            <a:r>
              <a:rPr b="1" lang="ja-JP" sz="1050">
                <a:solidFill>
                  <a:schemeClr val="dk1"/>
                </a:solidFill>
                <a:latin typeface="Meiryo"/>
                <a:ea typeface="Meiryo"/>
                <a:cs typeface="Meiryo"/>
                <a:sym typeface="Meiryo"/>
              </a:rPr>
              <a:t>HiOLIが</a:t>
            </a:r>
            <a:r>
              <a:rPr b="1" lang="ja-JP" sz="1050">
                <a:solidFill>
                  <a:schemeClr val="dk1"/>
                </a:solidFill>
                <a:latin typeface="Meiryo"/>
                <a:ea typeface="Meiryo"/>
                <a:cs typeface="Meiryo"/>
                <a:sym typeface="Meiryo"/>
              </a:rPr>
              <a:t>展開する事業について</a:t>
            </a:r>
            <a:endParaRPr b="1" i="0" sz="1050" u="none" cap="none" strike="noStrike">
              <a:solidFill>
                <a:srgbClr val="000000"/>
              </a:solidFill>
              <a:latin typeface="Meiryo"/>
              <a:ea typeface="Meiryo"/>
              <a:cs typeface="Meiryo"/>
              <a:sym typeface="Meiryo"/>
            </a:endParaRPr>
          </a:p>
        </p:txBody>
      </p:sp>
      <p:sp>
        <p:nvSpPr>
          <p:cNvPr id="185" name="Google Shape;185;p26"/>
          <p:cNvSpPr txBox="1"/>
          <p:nvPr/>
        </p:nvSpPr>
        <p:spPr>
          <a:xfrm>
            <a:off x="238175" y="322750"/>
            <a:ext cx="6353100" cy="19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JP" sz="1100">
                <a:solidFill>
                  <a:schemeClr val="dk1"/>
                </a:solidFill>
              </a:rPr>
              <a:t>　株式会社HiOLIは、「MAKE HAPPY TIME MORE THAN EVER」をビジョンに掲げ、2018</a:t>
            </a:r>
            <a:endParaRPr sz="1100">
              <a:solidFill>
                <a:schemeClr val="dk1"/>
              </a:solidFill>
            </a:endParaRPr>
          </a:p>
          <a:p>
            <a:pPr indent="0" lvl="0" marL="0" rtl="0" algn="l">
              <a:spcBef>
                <a:spcPts val="0"/>
              </a:spcBef>
              <a:spcAft>
                <a:spcPts val="0"/>
              </a:spcAft>
              <a:buNone/>
            </a:pPr>
            <a:r>
              <a:rPr lang="ja-JP" sz="1100">
                <a:solidFill>
                  <a:schemeClr val="dk1"/>
                </a:solidFill>
              </a:rPr>
              <a:t>年4月に創業したクラフトスイーツカンパニーです。</a:t>
            </a:r>
            <a:endParaRPr sz="1100">
              <a:solidFill>
                <a:schemeClr val="dk1"/>
              </a:solidFill>
            </a:endParaRPr>
          </a:p>
          <a:p>
            <a:pPr indent="0" lvl="0" marL="0" rtl="0" algn="l">
              <a:spcBef>
                <a:spcPts val="0"/>
              </a:spcBef>
              <a:spcAft>
                <a:spcPts val="0"/>
              </a:spcAft>
              <a:buNone/>
            </a:pPr>
            <a:r>
              <a:rPr lang="ja-JP" sz="1100">
                <a:solidFill>
                  <a:schemeClr val="dk1"/>
                </a:solidFill>
              </a:rPr>
              <a:t>　2019年4月にクラフトアイスクリームブランド「HiO ICE CREAM」、2020年4月にクラフ</a:t>
            </a:r>
            <a:endParaRPr sz="1100">
              <a:solidFill>
                <a:schemeClr val="dk1"/>
              </a:solidFill>
            </a:endParaRPr>
          </a:p>
          <a:p>
            <a:pPr indent="0" lvl="0" marL="0" rtl="0" algn="l">
              <a:spcBef>
                <a:spcPts val="0"/>
              </a:spcBef>
              <a:spcAft>
                <a:spcPts val="0"/>
              </a:spcAft>
              <a:buNone/>
            </a:pPr>
            <a:r>
              <a:rPr lang="ja-JP" sz="1100">
                <a:solidFill>
                  <a:schemeClr val="dk1"/>
                </a:solidFill>
              </a:rPr>
              <a:t>トバタースイーツブランド「Butters」、2022年11月にチーズスイーツ「山ノチーズ」をス</a:t>
            </a:r>
            <a:endParaRPr sz="1100">
              <a:solidFill>
                <a:schemeClr val="dk1"/>
              </a:solidFill>
            </a:endParaRPr>
          </a:p>
          <a:p>
            <a:pPr indent="0" lvl="0" marL="0" rtl="0" algn="l">
              <a:spcBef>
                <a:spcPts val="0"/>
              </a:spcBef>
              <a:spcAft>
                <a:spcPts val="0"/>
              </a:spcAft>
              <a:buNone/>
            </a:pPr>
            <a:r>
              <a:rPr lang="ja-JP" sz="1100">
                <a:solidFill>
                  <a:schemeClr val="dk1"/>
                </a:solidFill>
              </a:rPr>
              <a:t>タート。バターを製造する過程で発生する副産物の一つである脱脂粉乳をアップサイクルし</a:t>
            </a:r>
            <a:endParaRPr sz="1100">
              <a:solidFill>
                <a:schemeClr val="dk1"/>
              </a:solidFill>
            </a:endParaRPr>
          </a:p>
          <a:p>
            <a:pPr indent="0" lvl="0" marL="0" rtl="0" algn="l">
              <a:spcBef>
                <a:spcPts val="0"/>
              </a:spcBef>
              <a:spcAft>
                <a:spcPts val="0"/>
              </a:spcAft>
              <a:buNone/>
            </a:pPr>
            <a:r>
              <a:rPr lang="ja-JP" sz="1100">
                <a:solidFill>
                  <a:schemeClr val="dk1"/>
                </a:solidFill>
              </a:rPr>
              <a:t>たクラフトスイーツを製造。創業から約5年で累計1,000万食超を販売しています。</a:t>
            </a:r>
            <a:endParaRPr sz="1100">
              <a:solidFill>
                <a:schemeClr val="dk1"/>
              </a:solidFill>
            </a:endParaRPr>
          </a:p>
          <a:p>
            <a:pPr indent="0" lvl="0" marL="0" rtl="0" algn="l">
              <a:spcBef>
                <a:spcPts val="0"/>
              </a:spcBef>
              <a:spcAft>
                <a:spcPts val="0"/>
              </a:spcAft>
              <a:buNone/>
            </a:pPr>
            <a:r>
              <a:rPr lang="ja-JP" sz="1100">
                <a:solidFill>
                  <a:schemeClr val="dk1"/>
                </a:solidFill>
              </a:rPr>
              <a:t>「素材へのこだわり」「マイクロバッチでの製造」「生産者の顔が見えるモノづくり」とい</a:t>
            </a:r>
            <a:endParaRPr sz="1100">
              <a:solidFill>
                <a:schemeClr val="dk1"/>
              </a:solidFill>
            </a:endParaRPr>
          </a:p>
          <a:p>
            <a:pPr indent="0" lvl="0" marL="0" rtl="0" algn="l">
              <a:spcBef>
                <a:spcPts val="0"/>
              </a:spcBef>
              <a:spcAft>
                <a:spcPts val="0"/>
              </a:spcAft>
              <a:buNone/>
            </a:pPr>
            <a:r>
              <a:rPr lang="ja-JP" sz="1100">
                <a:solidFill>
                  <a:schemeClr val="dk1"/>
                </a:solidFill>
              </a:rPr>
              <a:t>う3つのクラフトアプローチを大切にし、企画から開発/製造までを手がけるクラフトスイー</a:t>
            </a:r>
            <a:endParaRPr sz="1100">
              <a:solidFill>
                <a:schemeClr val="dk1"/>
              </a:solidFill>
            </a:endParaRPr>
          </a:p>
          <a:p>
            <a:pPr indent="0" lvl="0" marL="0" rtl="0" algn="l">
              <a:spcBef>
                <a:spcPts val="0"/>
              </a:spcBef>
              <a:spcAft>
                <a:spcPts val="0"/>
              </a:spcAft>
              <a:buNone/>
            </a:pPr>
            <a:r>
              <a:rPr lang="ja-JP" sz="1100">
                <a:solidFill>
                  <a:schemeClr val="dk1"/>
                </a:solidFill>
              </a:rPr>
              <a:t>ツカンパニーです。全国各地の農家、企業との連携を通じた地域創生事業にも注力しています。</a:t>
            </a:r>
            <a:endParaRPr sz="1100">
              <a:solidFill>
                <a:schemeClr val="dk1"/>
              </a:solidFill>
            </a:endParaRPr>
          </a:p>
          <a:p>
            <a:pPr indent="0" lvl="0" marL="0" rtl="0" algn="l">
              <a:spcBef>
                <a:spcPts val="0"/>
              </a:spcBef>
              <a:spcAft>
                <a:spcPts val="0"/>
              </a:spcAft>
              <a:buClr>
                <a:schemeClr val="dk1"/>
              </a:buClr>
              <a:buFont typeface="Arial"/>
              <a:buNone/>
            </a:pPr>
            <a:r>
              <a:rPr lang="ja-JP" sz="1050">
                <a:solidFill>
                  <a:schemeClr val="dk1"/>
                </a:solidFill>
                <a:latin typeface="Meiryo"/>
                <a:ea typeface="Meiryo"/>
                <a:cs typeface="Meiryo"/>
                <a:sym typeface="Meiryo"/>
              </a:rPr>
              <a:t>https://hioli.co.jp/</a:t>
            </a:r>
            <a:endParaRPr sz="1100">
              <a:solidFill>
                <a:schemeClr val="dk1"/>
              </a:solidFill>
            </a:endParaRPr>
          </a:p>
        </p:txBody>
      </p:sp>
      <p:pic>
        <p:nvPicPr>
          <p:cNvPr id="186" name="Google Shape;186;p26"/>
          <p:cNvPicPr preferRelativeResize="0"/>
          <p:nvPr/>
        </p:nvPicPr>
        <p:blipFill>
          <a:blip r:embed="rId4">
            <a:alphaModFix/>
          </a:blip>
          <a:stretch>
            <a:fillRect/>
          </a:stretch>
        </p:blipFill>
        <p:spPr>
          <a:xfrm>
            <a:off x="3371851" y="3793871"/>
            <a:ext cx="2970102" cy="1979578"/>
          </a:xfrm>
          <a:prstGeom prst="rect">
            <a:avLst/>
          </a:prstGeom>
          <a:noFill/>
          <a:ln>
            <a:noFill/>
          </a:ln>
        </p:spPr>
      </p:pic>
      <p:pic>
        <p:nvPicPr>
          <p:cNvPr id="187" name="Google Shape;187;p26"/>
          <p:cNvPicPr preferRelativeResize="0"/>
          <p:nvPr/>
        </p:nvPicPr>
        <p:blipFill>
          <a:blip r:embed="rId5">
            <a:alphaModFix/>
          </a:blip>
          <a:stretch>
            <a:fillRect/>
          </a:stretch>
        </p:blipFill>
        <p:spPr>
          <a:xfrm>
            <a:off x="238174" y="3793875"/>
            <a:ext cx="2970102" cy="1979578"/>
          </a:xfrm>
          <a:prstGeom prst="rect">
            <a:avLst/>
          </a:prstGeom>
          <a:noFill/>
          <a:ln>
            <a:noFill/>
          </a:ln>
        </p:spPr>
      </p:pic>
      <p:pic>
        <p:nvPicPr>
          <p:cNvPr id="188" name="Google Shape;188;p26"/>
          <p:cNvPicPr preferRelativeResize="0"/>
          <p:nvPr/>
        </p:nvPicPr>
        <p:blipFill>
          <a:blip r:embed="rId6">
            <a:alphaModFix/>
          </a:blip>
          <a:stretch>
            <a:fillRect/>
          </a:stretch>
        </p:blipFill>
        <p:spPr>
          <a:xfrm>
            <a:off x="2962479" y="2261643"/>
            <a:ext cx="1712450" cy="1104660"/>
          </a:xfrm>
          <a:prstGeom prst="rect">
            <a:avLst/>
          </a:prstGeom>
          <a:noFill/>
          <a:ln>
            <a:noFill/>
          </a:ln>
        </p:spPr>
      </p:pic>
      <p:pic>
        <p:nvPicPr>
          <p:cNvPr id="189" name="Google Shape;189;p26"/>
          <p:cNvPicPr preferRelativeResize="0"/>
          <p:nvPr/>
        </p:nvPicPr>
        <p:blipFill>
          <a:blip r:embed="rId7">
            <a:alphaModFix/>
          </a:blip>
          <a:stretch>
            <a:fillRect/>
          </a:stretch>
        </p:blipFill>
        <p:spPr>
          <a:xfrm>
            <a:off x="4980000" y="2098541"/>
            <a:ext cx="1401200" cy="1588961"/>
          </a:xfrm>
          <a:prstGeom prst="rect">
            <a:avLst/>
          </a:prstGeom>
          <a:noFill/>
          <a:ln>
            <a:noFill/>
          </a:ln>
        </p:spPr>
      </p:pic>
      <p:pic>
        <p:nvPicPr>
          <p:cNvPr id="190" name="Google Shape;190;p26"/>
          <p:cNvPicPr preferRelativeResize="0"/>
          <p:nvPr/>
        </p:nvPicPr>
        <p:blipFill>
          <a:blip r:embed="rId8">
            <a:alphaModFix/>
          </a:blip>
          <a:stretch>
            <a:fillRect/>
          </a:stretch>
        </p:blipFill>
        <p:spPr>
          <a:xfrm>
            <a:off x="238173" y="2549752"/>
            <a:ext cx="2471327" cy="592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デザインの設定">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